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5"/>
  </p:notesMasterIdLst>
  <p:sldIdLst>
    <p:sldId id="343" r:id="rId2"/>
    <p:sldId id="258" r:id="rId3"/>
    <p:sldId id="340" r:id="rId4"/>
    <p:sldId id="335" r:id="rId5"/>
    <p:sldId id="297" r:id="rId6"/>
    <p:sldId id="279" r:id="rId7"/>
    <p:sldId id="280" r:id="rId8"/>
    <p:sldId id="301" r:id="rId9"/>
    <p:sldId id="334" r:id="rId10"/>
    <p:sldId id="344" r:id="rId11"/>
    <p:sldId id="346" r:id="rId12"/>
    <p:sldId id="333" r:id="rId13"/>
    <p:sldId id="283" r:id="rId14"/>
    <p:sldId id="284" r:id="rId15"/>
    <p:sldId id="326" r:id="rId16"/>
    <p:sldId id="285" r:id="rId17"/>
    <p:sldId id="286" r:id="rId18"/>
    <p:sldId id="272" r:id="rId19"/>
    <p:sldId id="265" r:id="rId20"/>
    <p:sldId id="300" r:id="rId21"/>
    <p:sldId id="336" r:id="rId22"/>
    <p:sldId id="288" r:id="rId23"/>
    <p:sldId id="337" r:id="rId24"/>
    <p:sldId id="289" r:id="rId25"/>
    <p:sldId id="292" r:id="rId26"/>
    <p:sldId id="296" r:id="rId27"/>
    <p:sldId id="290" r:id="rId28"/>
    <p:sldId id="293" r:id="rId29"/>
    <p:sldId id="291" r:id="rId30"/>
    <p:sldId id="295" r:id="rId31"/>
    <p:sldId id="327" r:id="rId32"/>
    <p:sldId id="338" r:id="rId33"/>
    <p:sldId id="304" r:id="rId34"/>
    <p:sldId id="307" r:id="rId35"/>
    <p:sldId id="308" r:id="rId36"/>
    <p:sldId id="329" r:id="rId37"/>
    <p:sldId id="303" r:id="rId38"/>
    <p:sldId id="328" r:id="rId39"/>
    <p:sldId id="310" r:id="rId40"/>
    <p:sldId id="311" r:id="rId41"/>
    <p:sldId id="306" r:id="rId42"/>
    <p:sldId id="339" r:id="rId43"/>
    <p:sldId id="312" r:id="rId44"/>
    <p:sldId id="313" r:id="rId45"/>
    <p:sldId id="314" r:id="rId46"/>
    <p:sldId id="330" r:id="rId47"/>
    <p:sldId id="316" r:id="rId48"/>
    <p:sldId id="318" r:id="rId49"/>
    <p:sldId id="319" r:id="rId50"/>
    <p:sldId id="331" r:id="rId51"/>
    <p:sldId id="315" r:id="rId52"/>
    <p:sldId id="341" r:id="rId53"/>
    <p:sldId id="345"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1896"/>
    <a:srgbClr val="FF69AE"/>
    <a:srgbClr val="FBC2DA"/>
    <a:srgbClr val="FFA5DA"/>
    <a:srgbClr val="FCC3DB"/>
    <a:srgbClr val="FFE4F0"/>
    <a:srgbClr val="FF68AE"/>
    <a:srgbClr val="A1335F"/>
    <a:srgbClr val="FFD8EA"/>
    <a:srgbClr val="FFDE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2DAD67-93F9-84CD-F097-E85051E8B4B6}" v="2" dt="2025-10-07T20:23:32.784"/>
    <p1510:client id="{369C09E3-2933-0AAA-41FB-7D43CAAE8EEF}" v="599" dt="2025-10-07T19:25:36.921"/>
    <p1510:client id="{4FD4E0DB-F228-564E-8406-2841A97CBC97}" v="586" dt="2025-10-07T19:08:59.882"/>
    <p1510:client id="{6AA5D934-039F-7F38-8F51-A504648DAF62}" v="33" dt="2025-10-07T15:56:27.753"/>
    <p1510:client id="{9A28C146-1216-E8D2-AD18-D5CDEC585734}" v="4" dt="2025-10-07T18:14:03.106"/>
    <p1510:client id="{A4F35C8F-E534-9848-AE50-CCF7D9B30317}" v="6067" dt="2025-10-07T17:18:12.401"/>
    <p1510:client id="{BD4D61D7-C17F-4F8C-D265-64C0801E2272}" v="227" dt="2025-10-07T19:03:12.9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C99EA1-2AB9-1547-B07A-D8FED99E0DC9}" type="datetimeFigureOut">
              <a:rPr lang="en-US" smtClean="0"/>
              <a:t>10/7/2025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242A91-7FBE-B449-A9FD-F6C4120BF109}" type="slidenum">
              <a:rPr lang="en-US" smtClean="0"/>
              <a:t>‹#›</a:t>
            </a:fld>
            <a:endParaRPr lang="en-US"/>
          </a:p>
        </p:txBody>
      </p:sp>
    </p:spTree>
    <p:extLst>
      <p:ext uri="{BB962C8B-B14F-4D97-AF65-F5344CB8AC3E}">
        <p14:creationId xmlns:p14="http://schemas.microsoft.com/office/powerpoint/2010/main" val="1771033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datareportal.com/reports/digital-2025-global-overview-report?utm"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statista-com.lib-proxy01.skidmore.edu/forecasts/1490425/us-gen-z-influencers-content-creators-followed-by-type" TargetMode="External"/><Relationship Id="rId4" Type="http://schemas.openxmlformats.org/officeDocument/2006/relationships/hyperlink" Target="https://www.researchandmarkets.com/reports/5781298/social-media-market-report?srsltid=AfmBOooEmydPVBwGOrHWlDsfek9_jOY8QKzkiho1Mneb-noe6y0eHKr9&amp;utm_"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bloggingwizard.com/live-streaming-statistics/?utm_"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grandviewresearch.com/industry-analysis/live-streaming-market-report"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adjust.com/blog/the-latest-statistics-on-mobile-gaming-apps-2023/?utm_source=chatgpt.com"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straitsresearch.com/report/game-applications-market?utm_source=chatgpt.com"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https://datareportal.com/reports/digital-2025-global-overview-report?utm</a:t>
            </a:r>
            <a:endParaRPr lang="en-US"/>
          </a:p>
          <a:p>
            <a:r>
              <a:rPr lang="en-US">
                <a:hlinkClick r:id="rId4"/>
              </a:rPr>
              <a:t>https://www.researchandmarkets.com/reports/5781298/social-media-market-report?srsltid=AfmBOooEmydPVBwGOrHWlDsfek9_jOY8QKzkiho1Mneb-noe6y0eHKr9&amp;utm_</a:t>
            </a:r>
            <a:endParaRPr lang="en-US"/>
          </a:p>
          <a:p>
            <a:r>
              <a:rPr lang="en-US">
                <a:hlinkClick r:id="rId5"/>
              </a:rPr>
              <a:t>https://www-statista-com.lib-proxy01.skidmore.edu/forecasts/1490425/us-gen-z-influencers-content-creators-followed-by-type</a:t>
            </a:r>
            <a:endParaRPr lang="en-US"/>
          </a:p>
        </p:txBody>
      </p:sp>
      <p:sp>
        <p:nvSpPr>
          <p:cNvPr id="4" name="Slide Number Placeholder 3"/>
          <p:cNvSpPr>
            <a:spLocks noGrp="1"/>
          </p:cNvSpPr>
          <p:nvPr>
            <p:ph type="sldNum" sz="quarter" idx="5"/>
          </p:nvPr>
        </p:nvSpPr>
        <p:spPr/>
        <p:txBody>
          <a:bodyPr/>
          <a:lstStyle/>
          <a:p>
            <a:fld id="{47242A91-7FBE-B449-A9FD-F6C4120BF109}" type="slidenum">
              <a:rPr lang="en-US" smtClean="0"/>
              <a:t>6</a:t>
            </a:fld>
            <a:endParaRPr lang="en-US"/>
          </a:p>
        </p:txBody>
      </p:sp>
    </p:spTree>
    <p:extLst>
      <p:ext uri="{BB962C8B-B14F-4D97-AF65-F5344CB8AC3E}">
        <p14:creationId xmlns:p14="http://schemas.microsoft.com/office/powerpoint/2010/main" val="2545642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A9AFC-5CF8-A249-55C7-80FC544C2F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E8F04C-2711-48A5-2473-BD3AF11ABC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27D17C-7EF2-0832-A6BA-42D6FAB2565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7750C88-1558-2AD6-01B8-40053FD77767}"/>
              </a:ext>
            </a:extLst>
          </p:cNvPr>
          <p:cNvSpPr>
            <a:spLocks noGrp="1"/>
          </p:cNvSpPr>
          <p:nvPr>
            <p:ph type="sldNum" sz="quarter" idx="5"/>
          </p:nvPr>
        </p:nvSpPr>
        <p:spPr/>
        <p:txBody>
          <a:bodyPr/>
          <a:lstStyle/>
          <a:p>
            <a:fld id="{47242A91-7FBE-B449-A9FD-F6C4120BF109}" type="slidenum">
              <a:rPr lang="en-US" smtClean="0"/>
              <a:t>17</a:t>
            </a:fld>
            <a:endParaRPr lang="en-US"/>
          </a:p>
        </p:txBody>
      </p:sp>
    </p:spTree>
    <p:extLst>
      <p:ext uri="{BB962C8B-B14F-4D97-AF65-F5344CB8AC3E}">
        <p14:creationId xmlns:p14="http://schemas.microsoft.com/office/powerpoint/2010/main" val="1535421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EB4E7-C8FE-2B3B-0D28-581E47DDE8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DB870D-1C61-31A9-A4FB-FB62D8102D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BA074C-CED1-6845-FDF8-D69C181DDEF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5A09275-9DA5-C010-096D-D03DE1CE8C60}"/>
              </a:ext>
            </a:extLst>
          </p:cNvPr>
          <p:cNvSpPr>
            <a:spLocks noGrp="1"/>
          </p:cNvSpPr>
          <p:nvPr>
            <p:ph type="sldNum" sz="quarter" idx="5"/>
          </p:nvPr>
        </p:nvSpPr>
        <p:spPr/>
        <p:txBody>
          <a:bodyPr/>
          <a:lstStyle/>
          <a:p>
            <a:fld id="{47242A91-7FBE-B449-A9FD-F6C4120BF109}" type="slidenum">
              <a:rPr lang="en-US" smtClean="0"/>
              <a:t>22</a:t>
            </a:fld>
            <a:endParaRPr lang="en-US"/>
          </a:p>
        </p:txBody>
      </p:sp>
    </p:spTree>
    <p:extLst>
      <p:ext uri="{BB962C8B-B14F-4D97-AF65-F5344CB8AC3E}">
        <p14:creationId xmlns:p14="http://schemas.microsoft.com/office/powerpoint/2010/main" val="2618555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242A91-7FBE-B449-A9FD-F6C4120BF109}" type="slidenum">
              <a:rPr lang="en-US" smtClean="0"/>
              <a:t>25</a:t>
            </a:fld>
            <a:endParaRPr lang="en-US"/>
          </a:p>
        </p:txBody>
      </p:sp>
    </p:spTree>
    <p:extLst>
      <p:ext uri="{BB962C8B-B14F-4D97-AF65-F5344CB8AC3E}">
        <p14:creationId xmlns:p14="http://schemas.microsoft.com/office/powerpoint/2010/main" val="4251984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LABEL</a:t>
            </a:r>
          </a:p>
        </p:txBody>
      </p:sp>
      <p:sp>
        <p:nvSpPr>
          <p:cNvPr id="4" name="Slide Number Placeholder 3"/>
          <p:cNvSpPr>
            <a:spLocks noGrp="1"/>
          </p:cNvSpPr>
          <p:nvPr>
            <p:ph type="sldNum" sz="quarter" idx="5"/>
          </p:nvPr>
        </p:nvSpPr>
        <p:spPr/>
        <p:txBody>
          <a:bodyPr/>
          <a:lstStyle/>
          <a:p>
            <a:fld id="{47242A91-7FBE-B449-A9FD-F6C4120BF109}" type="slidenum">
              <a:rPr lang="en-US" smtClean="0"/>
              <a:t>26</a:t>
            </a:fld>
            <a:endParaRPr lang="en-US"/>
          </a:p>
        </p:txBody>
      </p:sp>
    </p:spTree>
    <p:extLst>
      <p:ext uri="{BB962C8B-B14F-4D97-AF65-F5344CB8AC3E}">
        <p14:creationId xmlns:p14="http://schemas.microsoft.com/office/powerpoint/2010/main" val="4032236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242A91-7FBE-B449-A9FD-F6C4120BF109}" type="slidenum">
              <a:rPr lang="en-US" smtClean="0"/>
              <a:t>29</a:t>
            </a:fld>
            <a:endParaRPr lang="en-US"/>
          </a:p>
        </p:txBody>
      </p:sp>
    </p:spTree>
    <p:extLst>
      <p:ext uri="{BB962C8B-B14F-4D97-AF65-F5344CB8AC3E}">
        <p14:creationId xmlns:p14="http://schemas.microsoft.com/office/powerpoint/2010/main" val="235410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242A91-7FBE-B449-A9FD-F6C4120BF109}" type="slidenum">
              <a:rPr lang="en-US" smtClean="0"/>
              <a:t>52</a:t>
            </a:fld>
            <a:endParaRPr lang="en-US"/>
          </a:p>
        </p:txBody>
      </p:sp>
    </p:spTree>
    <p:extLst>
      <p:ext uri="{BB962C8B-B14F-4D97-AF65-F5344CB8AC3E}">
        <p14:creationId xmlns:p14="http://schemas.microsoft.com/office/powerpoint/2010/main" val="2714979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D6480-C2DD-04BC-4D60-04308813CC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35002D-11DB-0200-3805-5DD2DE00DC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B71F6D-B1B4-FDF2-AED6-D64B9C0BCC3D}"/>
              </a:ext>
            </a:extLst>
          </p:cNvPr>
          <p:cNvSpPr>
            <a:spLocks noGrp="1"/>
          </p:cNvSpPr>
          <p:nvPr>
            <p:ph type="body" idx="1"/>
          </p:nvPr>
        </p:nvSpPr>
        <p:spPr/>
        <p:txBody>
          <a:bodyPr/>
          <a:lstStyle/>
          <a:p>
            <a:r>
              <a:rPr lang="en-US" b="1"/>
              <a:t>Takeaway:</a:t>
            </a:r>
            <a:r>
              <a:rPr lang="en-US"/>
              <a:t> Live streaming is not a niche — it is a rapidly expanding segment, often with higher growth rates than broader video streaming.</a:t>
            </a:r>
          </a:p>
          <a:p>
            <a:r>
              <a:rPr lang="en-US">
                <a:hlinkClick r:id="rId3"/>
              </a:rPr>
              <a:t>https://bloggingwizard.com/live-streaming-statistics/?utm_</a:t>
            </a:r>
          </a:p>
          <a:p>
            <a:r>
              <a:rPr lang="en-US">
                <a:hlinkClick r:id="rId4"/>
              </a:rPr>
              <a:t>https://www.grandviewresearch.com/industry-analysis/live-streaming-market-report</a:t>
            </a:r>
            <a:endParaRPr lang="en-US"/>
          </a:p>
          <a:p>
            <a:endParaRPr lang="en-US"/>
          </a:p>
        </p:txBody>
      </p:sp>
      <p:sp>
        <p:nvSpPr>
          <p:cNvPr id="4" name="Slide Number Placeholder 3">
            <a:extLst>
              <a:ext uri="{FF2B5EF4-FFF2-40B4-BE49-F238E27FC236}">
                <a16:creationId xmlns:a16="http://schemas.microsoft.com/office/drawing/2014/main" id="{D5602F1A-AA18-115D-769B-E47624BEA446}"/>
              </a:ext>
            </a:extLst>
          </p:cNvPr>
          <p:cNvSpPr>
            <a:spLocks noGrp="1"/>
          </p:cNvSpPr>
          <p:nvPr>
            <p:ph type="sldNum" sz="quarter" idx="5"/>
          </p:nvPr>
        </p:nvSpPr>
        <p:spPr/>
        <p:txBody>
          <a:bodyPr/>
          <a:lstStyle/>
          <a:p>
            <a:fld id="{47242A91-7FBE-B449-A9FD-F6C4120BF109}" type="slidenum">
              <a:rPr lang="en-US" smtClean="0"/>
              <a:t>7</a:t>
            </a:fld>
            <a:endParaRPr lang="en-US"/>
          </a:p>
        </p:txBody>
      </p:sp>
    </p:spTree>
    <p:extLst>
      <p:ext uri="{BB962C8B-B14F-4D97-AF65-F5344CB8AC3E}">
        <p14:creationId xmlns:p14="http://schemas.microsoft.com/office/powerpoint/2010/main" val="318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A086A-70AA-266F-D030-9106A96A67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E191B2-38AA-8022-88BB-01AEED1971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CCF40E-C70E-A2BB-127E-DAF9C014AA80}"/>
              </a:ext>
            </a:extLst>
          </p:cNvPr>
          <p:cNvSpPr>
            <a:spLocks noGrp="1"/>
          </p:cNvSpPr>
          <p:nvPr>
            <p:ph type="body" idx="1"/>
          </p:nvPr>
        </p:nvSpPr>
        <p:spPr/>
        <p:txBody>
          <a:bodyPr/>
          <a:lstStyle/>
          <a:p>
            <a:r>
              <a:rPr lang="en-US" b="1"/>
              <a:t>Takeaway:</a:t>
            </a:r>
            <a:r>
              <a:rPr lang="en-US"/>
              <a:t> The gamified app industry is large and rapidly expanding, often forecasted with double-digit annual growth in the 20–30% range.</a:t>
            </a:r>
          </a:p>
          <a:p>
            <a:r>
              <a:rPr lang="en-US">
                <a:hlinkClick r:id="rId3"/>
              </a:rPr>
              <a:t>https://www.adjust.com/blog/the-latest-statistics-on-mobile-gaming-apps-2023/?utm</a:t>
            </a:r>
          </a:p>
          <a:p>
            <a:r>
              <a:rPr lang="en-US">
                <a:hlinkClick r:id="rId4"/>
              </a:rPr>
              <a:t>https://straitsresearch.com/report/game-applications-market?utm</a:t>
            </a:r>
            <a:endParaRPr lang="en-US"/>
          </a:p>
        </p:txBody>
      </p:sp>
      <p:sp>
        <p:nvSpPr>
          <p:cNvPr id="4" name="Slide Number Placeholder 3">
            <a:extLst>
              <a:ext uri="{FF2B5EF4-FFF2-40B4-BE49-F238E27FC236}">
                <a16:creationId xmlns:a16="http://schemas.microsoft.com/office/drawing/2014/main" id="{201F8DA2-F451-5BCD-D54D-275BE5F0E129}"/>
              </a:ext>
            </a:extLst>
          </p:cNvPr>
          <p:cNvSpPr>
            <a:spLocks noGrp="1"/>
          </p:cNvSpPr>
          <p:nvPr>
            <p:ph type="sldNum" sz="quarter" idx="5"/>
          </p:nvPr>
        </p:nvSpPr>
        <p:spPr/>
        <p:txBody>
          <a:bodyPr/>
          <a:lstStyle/>
          <a:p>
            <a:fld id="{47242A91-7FBE-B449-A9FD-F6C4120BF109}" type="slidenum">
              <a:rPr lang="en-US" smtClean="0"/>
              <a:t>8</a:t>
            </a:fld>
            <a:endParaRPr lang="en-US"/>
          </a:p>
        </p:txBody>
      </p:sp>
    </p:spTree>
    <p:extLst>
      <p:ext uri="{BB962C8B-B14F-4D97-AF65-F5344CB8AC3E}">
        <p14:creationId xmlns:p14="http://schemas.microsoft.com/office/powerpoint/2010/main" val="977508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7E4B0-B451-F990-C6AD-AE172F54A9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42E3EE-D845-F558-4638-40368EDA1A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7690E3-A9FB-4C93-1B45-AF8D06C0E4C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1C196DB-E757-CAB4-C4DE-BB1C9F8CED95}"/>
              </a:ext>
            </a:extLst>
          </p:cNvPr>
          <p:cNvSpPr>
            <a:spLocks noGrp="1"/>
          </p:cNvSpPr>
          <p:nvPr>
            <p:ph type="sldNum" sz="quarter" idx="5"/>
          </p:nvPr>
        </p:nvSpPr>
        <p:spPr/>
        <p:txBody>
          <a:bodyPr/>
          <a:lstStyle/>
          <a:p>
            <a:fld id="{47242A91-7FBE-B449-A9FD-F6C4120BF109}" type="slidenum">
              <a:rPr lang="en-US" smtClean="0"/>
              <a:t>10</a:t>
            </a:fld>
            <a:endParaRPr lang="en-US"/>
          </a:p>
        </p:txBody>
      </p:sp>
    </p:spTree>
    <p:extLst>
      <p:ext uri="{BB962C8B-B14F-4D97-AF65-F5344CB8AC3E}">
        <p14:creationId xmlns:p14="http://schemas.microsoft.com/office/powerpoint/2010/main" val="3156703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F308A-A9FB-32B7-B694-080D1B4C83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06BC5A-E2BB-DA31-9BF1-E4AB38FB35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80BDA9-55AA-ED79-FE28-0B1E351676F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4507FCC-593D-921F-6751-517E3C1A7C23}"/>
              </a:ext>
            </a:extLst>
          </p:cNvPr>
          <p:cNvSpPr>
            <a:spLocks noGrp="1"/>
          </p:cNvSpPr>
          <p:nvPr>
            <p:ph type="sldNum" sz="quarter" idx="5"/>
          </p:nvPr>
        </p:nvSpPr>
        <p:spPr/>
        <p:txBody>
          <a:bodyPr/>
          <a:lstStyle/>
          <a:p>
            <a:fld id="{47242A91-7FBE-B449-A9FD-F6C4120BF109}" type="slidenum">
              <a:rPr lang="en-US" smtClean="0"/>
              <a:t>11</a:t>
            </a:fld>
            <a:endParaRPr lang="en-US"/>
          </a:p>
        </p:txBody>
      </p:sp>
    </p:spTree>
    <p:extLst>
      <p:ext uri="{BB962C8B-B14F-4D97-AF65-F5344CB8AC3E}">
        <p14:creationId xmlns:p14="http://schemas.microsoft.com/office/powerpoint/2010/main" val="2311974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6525D-4B50-3650-1BF0-BCB3AD0A8C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DCE529-563C-47BA-1A39-8D65D5555E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CF18E4-89EE-2030-157B-CE86FF082909}"/>
              </a:ext>
            </a:extLst>
          </p:cNvPr>
          <p:cNvSpPr>
            <a:spLocks noGrp="1"/>
          </p:cNvSpPr>
          <p:nvPr>
            <p:ph type="body" idx="1"/>
          </p:nvPr>
        </p:nvSpPr>
        <p:spPr/>
        <p:txBody>
          <a:bodyPr/>
          <a:lstStyle/>
          <a:p>
            <a:r>
              <a:rPr lang="en-US"/>
              <a:t>Add picture of ninth century Baghdad</a:t>
            </a:r>
          </a:p>
          <a:p>
            <a:endParaRPr lang="en-US"/>
          </a:p>
        </p:txBody>
      </p:sp>
      <p:sp>
        <p:nvSpPr>
          <p:cNvPr id="4" name="Slide Number Placeholder 3">
            <a:extLst>
              <a:ext uri="{FF2B5EF4-FFF2-40B4-BE49-F238E27FC236}">
                <a16:creationId xmlns:a16="http://schemas.microsoft.com/office/drawing/2014/main" id="{412AC3B6-5889-4866-82B4-08A500FD16AA}"/>
              </a:ext>
            </a:extLst>
          </p:cNvPr>
          <p:cNvSpPr>
            <a:spLocks noGrp="1"/>
          </p:cNvSpPr>
          <p:nvPr>
            <p:ph type="sldNum" sz="quarter" idx="5"/>
          </p:nvPr>
        </p:nvSpPr>
        <p:spPr/>
        <p:txBody>
          <a:bodyPr/>
          <a:lstStyle/>
          <a:p>
            <a:fld id="{47242A91-7FBE-B449-A9FD-F6C4120BF109}" type="slidenum">
              <a:rPr lang="en-US" smtClean="0"/>
              <a:t>13</a:t>
            </a:fld>
            <a:endParaRPr lang="en-US"/>
          </a:p>
        </p:txBody>
      </p:sp>
    </p:spTree>
    <p:extLst>
      <p:ext uri="{BB962C8B-B14F-4D97-AF65-F5344CB8AC3E}">
        <p14:creationId xmlns:p14="http://schemas.microsoft.com/office/powerpoint/2010/main" val="165180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766F1-8350-7665-24BE-C5912C43F4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52CAEC-129F-71F0-1776-0F70BDCFAF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03164A-F23B-DDD2-0554-43991CEA2F4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E416530-B54D-D039-013F-55EDF3D3B5A3}"/>
              </a:ext>
            </a:extLst>
          </p:cNvPr>
          <p:cNvSpPr>
            <a:spLocks noGrp="1"/>
          </p:cNvSpPr>
          <p:nvPr>
            <p:ph type="sldNum" sz="quarter" idx="5"/>
          </p:nvPr>
        </p:nvSpPr>
        <p:spPr/>
        <p:txBody>
          <a:bodyPr/>
          <a:lstStyle/>
          <a:p>
            <a:fld id="{47242A91-7FBE-B449-A9FD-F6C4120BF109}" type="slidenum">
              <a:rPr lang="en-US" smtClean="0"/>
              <a:t>14</a:t>
            </a:fld>
            <a:endParaRPr lang="en-US"/>
          </a:p>
        </p:txBody>
      </p:sp>
    </p:spTree>
    <p:extLst>
      <p:ext uri="{BB962C8B-B14F-4D97-AF65-F5344CB8AC3E}">
        <p14:creationId xmlns:p14="http://schemas.microsoft.com/office/powerpoint/2010/main" val="2847106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713E3-3C7F-5C0B-7614-CDD7326142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7DC8A6-E6D7-BF1F-46B9-DFCBBE2398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CEBBD0-BE1A-3DE1-F46D-A3A876978CE8}"/>
              </a:ext>
            </a:extLst>
          </p:cNvPr>
          <p:cNvSpPr>
            <a:spLocks noGrp="1"/>
          </p:cNvSpPr>
          <p:nvPr>
            <p:ph type="body" idx="1"/>
          </p:nvPr>
        </p:nvSpPr>
        <p:spPr/>
        <p:txBody>
          <a:bodyPr/>
          <a:lstStyle/>
          <a:p>
            <a:r>
              <a:rPr lang="en-US"/>
              <a:t>Puff out slide and make it two, completely redo</a:t>
            </a:r>
          </a:p>
        </p:txBody>
      </p:sp>
      <p:sp>
        <p:nvSpPr>
          <p:cNvPr id="4" name="Slide Number Placeholder 3">
            <a:extLst>
              <a:ext uri="{FF2B5EF4-FFF2-40B4-BE49-F238E27FC236}">
                <a16:creationId xmlns:a16="http://schemas.microsoft.com/office/drawing/2014/main" id="{15026591-D571-5B00-AF87-968D29F39048}"/>
              </a:ext>
            </a:extLst>
          </p:cNvPr>
          <p:cNvSpPr>
            <a:spLocks noGrp="1"/>
          </p:cNvSpPr>
          <p:nvPr>
            <p:ph type="sldNum" sz="quarter" idx="5"/>
          </p:nvPr>
        </p:nvSpPr>
        <p:spPr/>
        <p:txBody>
          <a:bodyPr/>
          <a:lstStyle/>
          <a:p>
            <a:fld id="{47242A91-7FBE-B449-A9FD-F6C4120BF109}" type="slidenum">
              <a:rPr lang="en-US" smtClean="0"/>
              <a:t>15</a:t>
            </a:fld>
            <a:endParaRPr lang="en-US"/>
          </a:p>
        </p:txBody>
      </p:sp>
    </p:spTree>
    <p:extLst>
      <p:ext uri="{BB962C8B-B14F-4D97-AF65-F5344CB8AC3E}">
        <p14:creationId xmlns:p14="http://schemas.microsoft.com/office/powerpoint/2010/main" val="1797576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CE3F9-5374-4CC3-CC25-C1E716EED9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E38290-4699-C570-4240-54899C4EB1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7BE8D8-9000-F018-7E6A-941EE84C566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Franklin Gothic Book" panose="020B0503020102020204" pitchFamily="34" charset="0"/>
              </a:rPr>
              <a:t>Overwhelmingly, features like </a:t>
            </a:r>
            <a:r>
              <a:rPr lang="en-US" sz="1200" b="1">
                <a:solidFill>
                  <a:srgbClr val="ED1896"/>
                </a:solidFill>
                <a:latin typeface="Franklin Gothic Demi" panose="020B0603020102020204" pitchFamily="34" charset="0"/>
              </a:rPr>
              <a:t>daily streaks</a:t>
            </a:r>
            <a:r>
              <a:rPr lang="en-US" sz="1200">
                <a:latin typeface="Franklin Gothic Book" panose="020B0503020102020204" pitchFamily="34" charset="0"/>
              </a:rPr>
              <a:t>,</a:t>
            </a:r>
            <a:r>
              <a:rPr lang="en-US" sz="1200" b="1">
                <a:solidFill>
                  <a:srgbClr val="ED1896"/>
                </a:solidFill>
                <a:latin typeface="Franklin Gothic Book" panose="020B0503020102020204" pitchFamily="34" charset="0"/>
              </a:rPr>
              <a:t> </a:t>
            </a:r>
            <a:r>
              <a:rPr lang="en-US" sz="1200" b="1">
                <a:solidFill>
                  <a:srgbClr val="ED1896"/>
                </a:solidFill>
                <a:latin typeface="Franklin Gothic Demi" panose="020B0603020102020204" pitchFamily="34" charset="0"/>
              </a:rPr>
              <a:t>leaderboards and point systems</a:t>
            </a:r>
            <a:r>
              <a:rPr lang="en-US" sz="1200">
                <a:latin typeface="Franklin Gothic Book" panose="020B0503020102020204" pitchFamily="34" charset="0"/>
              </a:rPr>
              <a:t>, and </a:t>
            </a:r>
            <a:r>
              <a:rPr lang="en-US" sz="1200" b="1">
                <a:solidFill>
                  <a:srgbClr val="ED1896"/>
                </a:solidFill>
                <a:latin typeface="Franklin Gothic Demi" panose="020B0603020102020204" pitchFamily="34" charset="0"/>
              </a:rPr>
              <a:t>achievement badges</a:t>
            </a:r>
            <a:r>
              <a:rPr lang="en-US" sz="1200" b="1">
                <a:latin typeface="Franklin Gothic Demi" panose="020B0603020102020204" pitchFamily="34" charset="0"/>
              </a:rPr>
              <a:t> </a:t>
            </a:r>
            <a:r>
              <a:rPr lang="en-US" sz="1200">
                <a:latin typeface="Franklin Gothic Book" panose="020B0503020102020204" pitchFamily="34" charset="0"/>
              </a:rPr>
              <a:t>drive gamified app users and non-users to participation.</a:t>
            </a:r>
          </a:p>
          <a:p>
            <a:endParaRPr lang="en-US"/>
          </a:p>
        </p:txBody>
      </p:sp>
      <p:sp>
        <p:nvSpPr>
          <p:cNvPr id="4" name="Slide Number Placeholder 3">
            <a:extLst>
              <a:ext uri="{FF2B5EF4-FFF2-40B4-BE49-F238E27FC236}">
                <a16:creationId xmlns:a16="http://schemas.microsoft.com/office/drawing/2014/main" id="{D3040904-F29F-8D0D-5292-1DDE7BFA4925}"/>
              </a:ext>
            </a:extLst>
          </p:cNvPr>
          <p:cNvSpPr>
            <a:spLocks noGrp="1"/>
          </p:cNvSpPr>
          <p:nvPr>
            <p:ph type="sldNum" sz="quarter" idx="5"/>
          </p:nvPr>
        </p:nvSpPr>
        <p:spPr/>
        <p:txBody>
          <a:bodyPr/>
          <a:lstStyle/>
          <a:p>
            <a:fld id="{47242A91-7FBE-B449-A9FD-F6C4120BF109}" type="slidenum">
              <a:rPr lang="en-US" smtClean="0"/>
              <a:t>16</a:t>
            </a:fld>
            <a:endParaRPr lang="en-US"/>
          </a:p>
        </p:txBody>
      </p:sp>
    </p:spTree>
    <p:extLst>
      <p:ext uri="{BB962C8B-B14F-4D97-AF65-F5344CB8AC3E}">
        <p14:creationId xmlns:p14="http://schemas.microsoft.com/office/powerpoint/2010/main" val="2726283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8012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80218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72573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0651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3284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34073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10/7/2025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49505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10/7/2025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96240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42951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70359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23383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64DE79-268F-4C1A-8933-263129D2AF90}" type="datetimeFigureOut">
              <a:rPr lang="en-US" dirty="0"/>
              <a:t>10/7/2025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5916069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salon.com/2022/07/13/when-cooking-became-cut-throat-a-brief-history-of-the-culinary-competition/"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7.jpeg"/><Relationship Id="rId4" Type="http://schemas.openxmlformats.org/officeDocument/2006/relationships/hyperlink" Target="https://www.atlasobscura.com/articles/history-of-cooking-competitions"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emerald.com/ijcs/article/1/1/71/129806/Motivation-mechanism-of-gamification-in" TargetMode="External"/><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hyperlink" Target="https://dlnext.acm.org/doi/10.1016/j.ijinfomgt.2018.12.002"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8" Type="http://schemas.openxmlformats.org/officeDocument/2006/relationships/hyperlink" Target="https://about.instagram.com/about-us" TargetMode="External"/><Relationship Id="rId3" Type="http://schemas.openxmlformats.org/officeDocument/2006/relationships/image" Target="../media/image10.png"/><Relationship Id="rId7" Type="http://schemas.openxmlformats.org/officeDocument/2006/relationships/hyperlink" Target="https://www.tiktok.com/about?lang=en"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hyperlink" Target="https://www.twitch.tv/p/en/stream/" TargetMode="External"/><Relationship Id="rId4" Type="http://schemas.openxmlformats.org/officeDocument/2006/relationships/image" Target="../media/image11.png"/><Relationship Id="rId9" Type="http://schemas.openxmlformats.org/officeDocument/2006/relationships/hyperlink" Target="https://about.youtub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hyperlink" Target="https://www.tiktok.com/@narvkamii2/video/7552589700440018194?is_from_webapp=1&amp;sender_device=pc&amp;web_id=7556312352129189389"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2" Type="http://schemas.openxmlformats.org/officeDocument/2006/relationships/hyperlink" Target="https://doi.org/10.1016/j.jbusres.2021.04.028"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www.jmir.org/2024/1/e64196"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hyperlink" Target="https://www-statista-com.lib-proxy01.skidmore.edu/forecasts/1490425/us-gen-z-influencers-content-creators-followed-by-type" TargetMode="External"/><Relationship Id="rId5" Type="http://schemas.openxmlformats.org/officeDocument/2006/relationships/hyperlink" Target="https://www.researchandmarkets.com/reports/5781298/social-media-market-report?srsltid=AfmBOooEmydPVBwGOrHWlDsfek9_jOY8QKzkiho1Mneb-noe6y0eHKr9&amp;utm_" TargetMode="External"/><Relationship Id="rId4" Type="http://schemas.openxmlformats.org/officeDocument/2006/relationships/hyperlink" Target="https://datareportal.com/reports/digital-2025-global-overview-report?ut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hyperlink" Target="https://www.grandviewresearch.com/industry-analysis/live-streaming-market-report" TargetMode="External"/><Relationship Id="rId4" Type="http://schemas.openxmlformats.org/officeDocument/2006/relationships/hyperlink" Target="https://bloggingwizard.com/live-streaming-statistics/?utm_"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hyperlink" Target="https://straitsresearch.com/report/game-applications-market?utm_source=chatgpt.com" TargetMode="External"/><Relationship Id="rId4" Type="http://schemas.openxmlformats.org/officeDocument/2006/relationships/hyperlink" Target="https://www.adjust.com/blog/the-latest-statistics-on-mobile-gaming-apps-2023/?utm_source=chatgpt.com"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4F0"/>
        </a:solidFill>
        <a:effectLst/>
      </p:bgPr>
    </p:bg>
    <p:spTree>
      <p:nvGrpSpPr>
        <p:cNvPr id="1" name="">
          <a:extLst>
            <a:ext uri="{FF2B5EF4-FFF2-40B4-BE49-F238E27FC236}">
              <a16:creationId xmlns:a16="http://schemas.microsoft.com/office/drawing/2014/main" id="{838D7B69-FFF1-CF41-E58E-D9CEA8EB835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1B0A6BA-2894-3464-93FB-1DE09983D9C0}"/>
              </a:ext>
            </a:extLst>
          </p:cNvPr>
          <p:cNvSpPr txBox="1"/>
          <p:nvPr/>
        </p:nvSpPr>
        <p:spPr>
          <a:xfrm>
            <a:off x="771336" y="2084485"/>
            <a:ext cx="5865223" cy="2215991"/>
          </a:xfrm>
          <a:prstGeom prst="rect">
            <a:avLst/>
          </a:prstGeom>
          <a:noFill/>
        </p:spPr>
        <p:txBody>
          <a:bodyPr wrap="square" rtlCol="0">
            <a:spAutoFit/>
          </a:bodyPr>
          <a:lstStyle/>
          <a:p>
            <a:r>
              <a:rPr lang="en-US" sz="13800">
                <a:solidFill>
                  <a:srgbClr val="ED1896"/>
                </a:solidFill>
                <a:latin typeface="Cooper Black" panose="0208090404030B020404" pitchFamily="18" charset="77"/>
              </a:rPr>
              <a:t>SIZZL</a:t>
            </a:r>
          </a:p>
        </p:txBody>
      </p:sp>
      <p:grpSp>
        <p:nvGrpSpPr>
          <p:cNvPr id="3" name="Group 2">
            <a:extLst>
              <a:ext uri="{FF2B5EF4-FFF2-40B4-BE49-F238E27FC236}">
                <a16:creationId xmlns:a16="http://schemas.microsoft.com/office/drawing/2014/main" id="{0301ED34-BFB3-A925-8D4E-53A2E80494F1}"/>
              </a:ext>
            </a:extLst>
          </p:cNvPr>
          <p:cNvGrpSpPr/>
          <p:nvPr/>
        </p:nvGrpSpPr>
        <p:grpSpPr>
          <a:xfrm>
            <a:off x="6365968" y="1326988"/>
            <a:ext cx="5718340" cy="5025468"/>
            <a:chOff x="1811723" y="389311"/>
            <a:chExt cx="8568547" cy="6468688"/>
          </a:xfrm>
          <a:effectLst>
            <a:outerShdw blurRad="50800" dist="50800" dir="5400000" algn="ctr" rotWithShape="0">
              <a:srgbClr val="ED1896"/>
            </a:outerShdw>
          </a:effectLst>
        </p:grpSpPr>
        <p:pic>
          <p:nvPicPr>
            <p:cNvPr id="5" name="Picture 4" descr="A white octopus holding a fork and a fork&#10;&#10;AI-generated content may be incorrect.">
              <a:extLst>
                <a:ext uri="{FF2B5EF4-FFF2-40B4-BE49-F238E27FC236}">
                  <a16:creationId xmlns:a16="http://schemas.microsoft.com/office/drawing/2014/main" id="{5BCA3B1A-0731-1964-A198-1BD6A63219D4}"/>
                </a:ext>
              </a:extLst>
            </p:cNvPr>
            <p:cNvPicPr>
              <a:picLocks noChangeAspect="1"/>
            </p:cNvPicPr>
            <p:nvPr/>
          </p:nvPicPr>
          <p:blipFill>
            <a:blip r:embed="rId2">
              <a:alphaModFix amt="50000"/>
            </a:blip>
            <a:srcRect l="30775" t="14724" r="34088" b="38119"/>
            <a:stretch>
              <a:fillRect/>
            </a:stretch>
          </p:blipFill>
          <p:spPr>
            <a:xfrm>
              <a:off x="1811723" y="389311"/>
              <a:ext cx="8568547" cy="6468688"/>
            </a:xfrm>
            <a:prstGeom prst="rect">
              <a:avLst/>
            </a:prstGeom>
          </p:spPr>
        </p:pic>
        <p:sp>
          <p:nvSpPr>
            <p:cNvPr id="6" name="Oval 5">
              <a:extLst>
                <a:ext uri="{FF2B5EF4-FFF2-40B4-BE49-F238E27FC236}">
                  <a16:creationId xmlns:a16="http://schemas.microsoft.com/office/drawing/2014/main" id="{9EC0F1C1-E85C-00EF-22B3-A7E6B573AA1A}"/>
                </a:ext>
              </a:extLst>
            </p:cNvPr>
            <p:cNvSpPr/>
            <p:nvPr/>
          </p:nvSpPr>
          <p:spPr>
            <a:xfrm>
              <a:off x="4359729" y="2024743"/>
              <a:ext cx="3771900" cy="2253343"/>
            </a:xfrm>
            <a:prstGeom prst="ellipse">
              <a:avLst/>
            </a:prstGeom>
            <a:noFill/>
            <a:ln>
              <a:noFill/>
            </a:ln>
            <a:effectLst>
              <a:outerShdw blurRad="50800" dist="50800" dir="5400000" algn="ctr" rotWithShape="0">
                <a:srgbClr val="FBC2DA"/>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B7A269EE-197D-3862-ECB3-EEA03839B236}"/>
              </a:ext>
            </a:extLst>
          </p:cNvPr>
          <p:cNvSpPr txBox="1"/>
          <p:nvPr/>
        </p:nvSpPr>
        <p:spPr>
          <a:xfrm>
            <a:off x="1332584" y="3984686"/>
            <a:ext cx="11129210" cy="707886"/>
          </a:xfrm>
          <a:prstGeom prst="rect">
            <a:avLst/>
          </a:prstGeom>
          <a:noFill/>
        </p:spPr>
        <p:txBody>
          <a:bodyPr wrap="square" rtlCol="0">
            <a:spAutoFit/>
          </a:bodyPr>
          <a:lstStyle/>
          <a:p>
            <a:r>
              <a:rPr lang="en-US" sz="2000">
                <a:solidFill>
                  <a:srgbClr val="FF69AE"/>
                </a:solidFill>
              </a:rPr>
              <a:t>Mia Angwin, Isaac Kerstetter,</a:t>
            </a:r>
          </a:p>
          <a:p>
            <a:r>
              <a:rPr lang="en-US" sz="2000">
                <a:solidFill>
                  <a:srgbClr val="FF69AE"/>
                </a:solidFill>
              </a:rPr>
              <a:t>Harper Staton-Todaro, Corey Cunningham</a:t>
            </a:r>
          </a:p>
        </p:txBody>
      </p:sp>
    </p:spTree>
    <p:extLst>
      <p:ext uri="{BB962C8B-B14F-4D97-AF65-F5344CB8AC3E}">
        <p14:creationId xmlns:p14="http://schemas.microsoft.com/office/powerpoint/2010/main" val="2356173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4F0"/>
        </a:solidFill>
        <a:effectLst/>
      </p:bgPr>
    </p:bg>
    <p:spTree>
      <p:nvGrpSpPr>
        <p:cNvPr id="1" name="">
          <a:extLst>
            <a:ext uri="{FF2B5EF4-FFF2-40B4-BE49-F238E27FC236}">
              <a16:creationId xmlns:a16="http://schemas.microsoft.com/office/drawing/2014/main" id="{CC0B7739-B082-77B1-2245-25A106BB4D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D36C45-9E55-01FA-6F8B-F110DABCE9E3}"/>
              </a:ext>
            </a:extLst>
          </p:cNvPr>
          <p:cNvSpPr>
            <a:spLocks noGrp="1"/>
          </p:cNvSpPr>
          <p:nvPr>
            <p:ph type="title"/>
          </p:nvPr>
        </p:nvSpPr>
        <p:spPr>
          <a:xfrm>
            <a:off x="838200" y="365125"/>
            <a:ext cx="11199844" cy="1341114"/>
          </a:xfrm>
        </p:spPr>
        <p:txBody>
          <a:bodyPr/>
          <a:lstStyle/>
          <a:p>
            <a:pPr algn="ctr"/>
            <a:r>
              <a:rPr lang="en-US">
                <a:solidFill>
                  <a:srgbClr val="CE417A"/>
                </a:solidFill>
                <a:latin typeface="Cooper Black"/>
              </a:rPr>
              <a:t>SIZZL ORIGINS</a:t>
            </a:r>
            <a:endParaRPr lang="en-US">
              <a:solidFill>
                <a:srgbClr val="CE417A"/>
              </a:solidFill>
              <a:latin typeface="Cooper Black" panose="0208090404030B020404" pitchFamily="18" charset="77"/>
            </a:endParaRPr>
          </a:p>
        </p:txBody>
      </p:sp>
      <p:pic>
        <p:nvPicPr>
          <p:cNvPr id="3" name="Picture 2" descr="A person sitting on the floor holding a bowl of food&#10;&#10;AI-generated content may be incorrect.">
            <a:extLst>
              <a:ext uri="{FF2B5EF4-FFF2-40B4-BE49-F238E27FC236}">
                <a16:creationId xmlns:a16="http://schemas.microsoft.com/office/drawing/2014/main" id="{A9877374-740A-D7F2-1C4A-54BADAD5C85C}"/>
              </a:ext>
            </a:extLst>
          </p:cNvPr>
          <p:cNvPicPr>
            <a:picLocks noChangeAspect="1"/>
          </p:cNvPicPr>
          <p:nvPr/>
        </p:nvPicPr>
        <p:blipFill>
          <a:blip r:embed="rId3"/>
          <a:stretch>
            <a:fillRect/>
          </a:stretch>
        </p:blipFill>
        <p:spPr>
          <a:xfrm>
            <a:off x="-1732" y="-221240"/>
            <a:ext cx="4038600" cy="3438525"/>
          </a:xfrm>
          <a:prstGeom prst="rect">
            <a:avLst/>
          </a:prstGeom>
        </p:spPr>
      </p:pic>
      <p:pic>
        <p:nvPicPr>
          <p:cNvPr id="5" name="Picture 4" descr="A person wearing glasses and smiling&#10;&#10;AI-generated content may be incorrect.">
            <a:extLst>
              <a:ext uri="{FF2B5EF4-FFF2-40B4-BE49-F238E27FC236}">
                <a16:creationId xmlns:a16="http://schemas.microsoft.com/office/drawing/2014/main" id="{D24D3A5E-D5A4-F4AB-5CC8-B02D809A624E}"/>
              </a:ext>
            </a:extLst>
          </p:cNvPr>
          <p:cNvPicPr>
            <a:picLocks noChangeAspect="1"/>
          </p:cNvPicPr>
          <p:nvPr/>
        </p:nvPicPr>
        <p:blipFill>
          <a:blip r:embed="rId4"/>
          <a:stretch>
            <a:fillRect/>
          </a:stretch>
        </p:blipFill>
        <p:spPr>
          <a:xfrm>
            <a:off x="-1299" y="3140221"/>
            <a:ext cx="4050722" cy="3716481"/>
          </a:xfrm>
          <a:prstGeom prst="rect">
            <a:avLst/>
          </a:prstGeom>
        </p:spPr>
      </p:pic>
      <p:sp>
        <p:nvSpPr>
          <p:cNvPr id="6" name="TextBox 5">
            <a:extLst>
              <a:ext uri="{FF2B5EF4-FFF2-40B4-BE49-F238E27FC236}">
                <a16:creationId xmlns:a16="http://schemas.microsoft.com/office/drawing/2014/main" id="{716A7B02-20E8-DF58-E667-623B1436F98D}"/>
              </a:ext>
            </a:extLst>
          </p:cNvPr>
          <p:cNvSpPr txBox="1"/>
          <p:nvPr/>
        </p:nvSpPr>
        <p:spPr>
          <a:xfrm>
            <a:off x="4047506" y="1714927"/>
            <a:ext cx="6258789" cy="38118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lnSpc>
                <a:spcPct val="90000"/>
              </a:lnSpc>
              <a:spcBef>
                <a:spcPts val="1000"/>
              </a:spcBef>
              <a:buFont typeface="Arial"/>
              <a:buChar char="•"/>
            </a:pPr>
            <a:r>
              <a:rPr lang="en-US" sz="2400"/>
              <a:t>Founder &amp; CEO </a:t>
            </a:r>
            <a:r>
              <a:rPr lang="en-US" sz="2400" b="1">
                <a:solidFill>
                  <a:srgbClr val="FF1BA0"/>
                </a:solidFill>
              </a:rPr>
              <a:t>Norman Harrower</a:t>
            </a:r>
            <a:endParaRPr lang="en-US" sz="2400" b="1"/>
          </a:p>
          <a:p>
            <a:pPr marL="742950" lvl="1" indent="-285750" algn="just">
              <a:lnSpc>
                <a:spcPct val="90000"/>
              </a:lnSpc>
              <a:spcBef>
                <a:spcPts val="500"/>
              </a:spcBef>
              <a:buFont typeface="Courier New,monospace"/>
              <a:buChar char="o"/>
            </a:pPr>
            <a:r>
              <a:rPr lang="en-US" sz="2400"/>
              <a:t>Led Emmy-nominated app Dead Yourself (14 million + downloads)</a:t>
            </a:r>
          </a:p>
          <a:p>
            <a:pPr marL="742950" lvl="1" indent="-285750" algn="just">
              <a:lnSpc>
                <a:spcPct val="90000"/>
              </a:lnSpc>
              <a:spcBef>
                <a:spcPts val="500"/>
              </a:spcBef>
              <a:buFont typeface="Courier New,monospace"/>
              <a:buChar char="o"/>
            </a:pPr>
            <a:r>
              <a:rPr lang="en-US" sz="2400"/>
              <a:t>Co-Founded previous start up in </a:t>
            </a:r>
            <a:r>
              <a:rPr lang="en-US" sz="2400" err="1"/>
              <a:t>FitTeach</a:t>
            </a:r>
            <a:r>
              <a:rPr lang="en-US" sz="2400"/>
              <a:t> (Raised over $1.5 Million)</a:t>
            </a:r>
          </a:p>
          <a:p>
            <a:pPr marL="1200150" lvl="2" indent="-285750" algn="just">
              <a:lnSpc>
                <a:spcPct val="90000"/>
              </a:lnSpc>
              <a:spcBef>
                <a:spcPts val="500"/>
              </a:spcBef>
              <a:buFont typeface="Wingdings,Sans-Serif"/>
              <a:buChar char="§"/>
            </a:pPr>
            <a:r>
              <a:rPr lang="en-US" sz="2000"/>
              <a:t>Launched 3 locations</a:t>
            </a:r>
          </a:p>
          <a:p>
            <a:pPr marL="285750" indent="-285750" algn="just">
              <a:lnSpc>
                <a:spcPct val="90000"/>
              </a:lnSpc>
              <a:spcBef>
                <a:spcPts val="1000"/>
              </a:spcBef>
              <a:buFont typeface="Wingdings,Sans-Serif"/>
              <a:buChar char="§"/>
            </a:pPr>
            <a:r>
              <a:rPr lang="en-US" sz="2400"/>
              <a:t>COO &amp; Head of Content </a:t>
            </a:r>
            <a:r>
              <a:rPr lang="en-US" sz="2400" b="1">
                <a:solidFill>
                  <a:srgbClr val="FF1BA0"/>
                </a:solidFill>
              </a:rPr>
              <a:t>Gina Hughes</a:t>
            </a:r>
            <a:endParaRPr lang="en-US" sz="2400" b="1"/>
          </a:p>
          <a:p>
            <a:pPr marL="742950" lvl="1" indent="-285750" algn="just">
              <a:lnSpc>
                <a:spcPct val="90000"/>
              </a:lnSpc>
              <a:spcBef>
                <a:spcPts val="500"/>
              </a:spcBef>
              <a:buFont typeface="Courier New,monospace"/>
              <a:buChar char="o"/>
            </a:pPr>
            <a:r>
              <a:rPr lang="en-US" sz="2400"/>
              <a:t>Formerly SVP, Marketing AMC Networks</a:t>
            </a:r>
          </a:p>
          <a:p>
            <a:pPr marL="742950" lvl="1" indent="-285750" algn="just">
              <a:lnSpc>
                <a:spcPct val="90000"/>
              </a:lnSpc>
              <a:spcBef>
                <a:spcPts val="500"/>
              </a:spcBef>
              <a:buFont typeface="Courier New,monospace"/>
              <a:buChar char="o"/>
            </a:pPr>
            <a:r>
              <a:rPr lang="en-US" sz="2400"/>
              <a:t>Awarded Hollywood Reporter's Key Art Award</a:t>
            </a:r>
            <a:endParaRPr lang="en-GB"/>
          </a:p>
        </p:txBody>
      </p:sp>
    </p:spTree>
    <p:extLst>
      <p:ext uri="{BB962C8B-B14F-4D97-AF65-F5344CB8AC3E}">
        <p14:creationId xmlns:p14="http://schemas.microsoft.com/office/powerpoint/2010/main" val="2962367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4F0"/>
        </a:solidFill>
        <a:effectLst/>
      </p:bgPr>
    </p:bg>
    <p:spTree>
      <p:nvGrpSpPr>
        <p:cNvPr id="1" name="">
          <a:extLst>
            <a:ext uri="{FF2B5EF4-FFF2-40B4-BE49-F238E27FC236}">
              <a16:creationId xmlns:a16="http://schemas.microsoft.com/office/drawing/2014/main" id="{B7865B98-AC5A-2631-DD3D-FE57BE5B74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D1AB64-891D-D235-2C42-AB13F7E7485A}"/>
              </a:ext>
            </a:extLst>
          </p:cNvPr>
          <p:cNvSpPr>
            <a:spLocks noGrp="1"/>
          </p:cNvSpPr>
          <p:nvPr>
            <p:ph type="title"/>
          </p:nvPr>
        </p:nvSpPr>
        <p:spPr>
          <a:xfrm>
            <a:off x="838200" y="365125"/>
            <a:ext cx="11199844" cy="1341114"/>
          </a:xfrm>
        </p:spPr>
        <p:txBody>
          <a:bodyPr/>
          <a:lstStyle/>
          <a:p>
            <a:pPr algn="ctr"/>
            <a:r>
              <a:rPr lang="en-US">
                <a:solidFill>
                  <a:srgbClr val="CE417A"/>
                </a:solidFill>
                <a:latin typeface="Cooper Black"/>
              </a:rPr>
              <a:t>KEY FACTORS</a:t>
            </a:r>
          </a:p>
        </p:txBody>
      </p:sp>
      <p:sp>
        <p:nvSpPr>
          <p:cNvPr id="4" name="TextBox 3">
            <a:extLst>
              <a:ext uri="{FF2B5EF4-FFF2-40B4-BE49-F238E27FC236}">
                <a16:creationId xmlns:a16="http://schemas.microsoft.com/office/drawing/2014/main" id="{23D8C008-E5FB-270B-22BF-3F85382C22A6}"/>
              </a:ext>
            </a:extLst>
          </p:cNvPr>
          <p:cNvSpPr txBox="1"/>
          <p:nvPr/>
        </p:nvSpPr>
        <p:spPr>
          <a:xfrm>
            <a:off x="9059247" y="1186870"/>
            <a:ext cx="4936999"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endParaRPr lang="en-GB" sz="2400"/>
          </a:p>
          <a:p>
            <a:endParaRPr lang="en-GB" sz="2400"/>
          </a:p>
          <a:p>
            <a:r>
              <a:rPr lang="en-GB" sz="2800" b="1">
                <a:solidFill>
                  <a:srgbClr val="ED1896"/>
                </a:solidFill>
              </a:rPr>
              <a:t>Trendspotting</a:t>
            </a:r>
            <a:r>
              <a:rPr lang="en-GB" sz="2800" b="1"/>
              <a:t> </a:t>
            </a:r>
          </a:p>
        </p:txBody>
      </p:sp>
      <p:grpSp>
        <p:nvGrpSpPr>
          <p:cNvPr id="7" name="Group 6">
            <a:extLst>
              <a:ext uri="{FF2B5EF4-FFF2-40B4-BE49-F238E27FC236}">
                <a16:creationId xmlns:a16="http://schemas.microsoft.com/office/drawing/2014/main" id="{7304658B-B3AF-F2CD-2A9D-DFE071ADA586}"/>
              </a:ext>
            </a:extLst>
          </p:cNvPr>
          <p:cNvGrpSpPr/>
          <p:nvPr/>
        </p:nvGrpSpPr>
        <p:grpSpPr>
          <a:xfrm>
            <a:off x="8238788" y="1074546"/>
            <a:ext cx="3289347" cy="3771327"/>
            <a:chOff x="4359729" y="2024743"/>
            <a:chExt cx="4928864" cy="4854381"/>
          </a:xfrm>
          <a:effectLst>
            <a:outerShdw blurRad="50800" dist="50800" dir="5400000" algn="ctr" rotWithShape="0">
              <a:srgbClr val="ED1896"/>
            </a:outerShdw>
          </a:effectLst>
        </p:grpSpPr>
        <p:pic>
          <p:nvPicPr>
            <p:cNvPr id="5" name="Picture 4" descr="A white octopus holding a fork and a fork&#10;&#10;AI-generated content may be incorrect.">
              <a:extLst>
                <a:ext uri="{FF2B5EF4-FFF2-40B4-BE49-F238E27FC236}">
                  <a16:creationId xmlns:a16="http://schemas.microsoft.com/office/drawing/2014/main" id="{FC2E31A9-DF30-E9E2-42B2-0C65CD5C6937}"/>
                </a:ext>
              </a:extLst>
            </p:cNvPr>
            <p:cNvPicPr>
              <a:picLocks noChangeAspect="1"/>
            </p:cNvPicPr>
            <p:nvPr/>
          </p:nvPicPr>
          <p:blipFill>
            <a:blip r:embed="rId3">
              <a:alphaModFix amt="50000"/>
            </a:blip>
            <a:srcRect l="30775" t="14724" r="34088" b="38119"/>
            <a:stretch>
              <a:fillRect/>
            </a:stretch>
          </p:blipFill>
          <p:spPr>
            <a:xfrm>
              <a:off x="4758774" y="3459422"/>
              <a:ext cx="4529819" cy="3419702"/>
            </a:xfrm>
            <a:prstGeom prst="rect">
              <a:avLst/>
            </a:prstGeom>
          </p:spPr>
        </p:pic>
        <p:sp>
          <p:nvSpPr>
            <p:cNvPr id="6" name="Oval 5">
              <a:extLst>
                <a:ext uri="{FF2B5EF4-FFF2-40B4-BE49-F238E27FC236}">
                  <a16:creationId xmlns:a16="http://schemas.microsoft.com/office/drawing/2014/main" id="{9D437638-E4D4-2A4E-5F3B-96A1D62C0570}"/>
                </a:ext>
              </a:extLst>
            </p:cNvPr>
            <p:cNvSpPr/>
            <p:nvPr/>
          </p:nvSpPr>
          <p:spPr>
            <a:xfrm>
              <a:off x="4359729" y="2024743"/>
              <a:ext cx="3771900" cy="2253343"/>
            </a:xfrm>
            <a:prstGeom prst="ellipse">
              <a:avLst/>
            </a:prstGeom>
            <a:noFill/>
            <a:ln>
              <a:noFill/>
            </a:ln>
            <a:effectLst>
              <a:outerShdw blurRad="50800" dist="50800" dir="5400000" algn="ctr" rotWithShape="0">
                <a:srgbClr val="FBC2DA"/>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B3E2AF9-6B56-51AF-3B9B-A7C1453BF1B3}"/>
              </a:ext>
            </a:extLst>
          </p:cNvPr>
          <p:cNvGrpSpPr/>
          <p:nvPr/>
        </p:nvGrpSpPr>
        <p:grpSpPr>
          <a:xfrm>
            <a:off x="486902" y="2188238"/>
            <a:ext cx="3282020" cy="2657635"/>
            <a:chOff x="4359729" y="2024743"/>
            <a:chExt cx="4917885" cy="3420858"/>
          </a:xfrm>
          <a:effectLst>
            <a:outerShdw blurRad="50800" dist="50800" dir="5400000" algn="ctr" rotWithShape="0">
              <a:srgbClr val="ED1896"/>
            </a:outerShdw>
          </a:effectLst>
        </p:grpSpPr>
        <p:pic>
          <p:nvPicPr>
            <p:cNvPr id="11" name="Picture 10" descr="A white octopus holding a fork and a fork&#10;&#10;AI-generated content may be incorrect.">
              <a:extLst>
                <a:ext uri="{FF2B5EF4-FFF2-40B4-BE49-F238E27FC236}">
                  <a16:creationId xmlns:a16="http://schemas.microsoft.com/office/drawing/2014/main" id="{7857CD75-7D6B-096F-5B9B-43A88758E1A6}"/>
                </a:ext>
              </a:extLst>
            </p:cNvPr>
            <p:cNvPicPr>
              <a:picLocks noChangeAspect="1"/>
            </p:cNvPicPr>
            <p:nvPr/>
          </p:nvPicPr>
          <p:blipFill>
            <a:blip r:embed="rId3">
              <a:alphaModFix amt="50000"/>
            </a:blip>
            <a:srcRect l="30775" t="14724" r="34088" b="38119"/>
            <a:stretch>
              <a:fillRect/>
            </a:stretch>
          </p:blipFill>
          <p:spPr>
            <a:xfrm>
              <a:off x="4747795" y="2025899"/>
              <a:ext cx="4529819" cy="3419702"/>
            </a:xfrm>
            <a:prstGeom prst="rect">
              <a:avLst/>
            </a:prstGeom>
          </p:spPr>
        </p:pic>
        <p:sp>
          <p:nvSpPr>
            <p:cNvPr id="12" name="Oval 11">
              <a:extLst>
                <a:ext uri="{FF2B5EF4-FFF2-40B4-BE49-F238E27FC236}">
                  <a16:creationId xmlns:a16="http://schemas.microsoft.com/office/drawing/2014/main" id="{9079AFAB-5AA4-0C7C-A1E0-B6A8AD29B9C6}"/>
                </a:ext>
              </a:extLst>
            </p:cNvPr>
            <p:cNvSpPr/>
            <p:nvPr/>
          </p:nvSpPr>
          <p:spPr>
            <a:xfrm>
              <a:off x="4359729" y="2024743"/>
              <a:ext cx="3771900" cy="2253343"/>
            </a:xfrm>
            <a:prstGeom prst="ellipse">
              <a:avLst/>
            </a:prstGeom>
            <a:noFill/>
            <a:ln>
              <a:noFill/>
            </a:ln>
            <a:effectLst>
              <a:outerShdw blurRad="50800" dist="50800" dir="5400000" algn="ctr" rotWithShape="0">
                <a:srgbClr val="FBC2DA"/>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96528CAE-BDC4-FACB-1E9F-FBE8CA158E82}"/>
              </a:ext>
            </a:extLst>
          </p:cNvPr>
          <p:cNvGrpSpPr/>
          <p:nvPr/>
        </p:nvGrpSpPr>
        <p:grpSpPr>
          <a:xfrm>
            <a:off x="4458095" y="2188237"/>
            <a:ext cx="3282020" cy="2657635"/>
            <a:chOff x="4359729" y="2024743"/>
            <a:chExt cx="4917885" cy="3420858"/>
          </a:xfrm>
          <a:effectLst>
            <a:outerShdw blurRad="50800" dist="50800" dir="5400000" algn="ctr" rotWithShape="0">
              <a:srgbClr val="ED1896"/>
            </a:outerShdw>
          </a:effectLst>
        </p:grpSpPr>
        <p:pic>
          <p:nvPicPr>
            <p:cNvPr id="14" name="Picture 13" descr="A white octopus holding a fork and a fork&#10;&#10;AI-generated content may be incorrect.">
              <a:extLst>
                <a:ext uri="{FF2B5EF4-FFF2-40B4-BE49-F238E27FC236}">
                  <a16:creationId xmlns:a16="http://schemas.microsoft.com/office/drawing/2014/main" id="{5AE8E002-CA0E-2A58-20F0-02C75DB56D39}"/>
                </a:ext>
              </a:extLst>
            </p:cNvPr>
            <p:cNvPicPr>
              <a:picLocks noChangeAspect="1"/>
            </p:cNvPicPr>
            <p:nvPr/>
          </p:nvPicPr>
          <p:blipFill>
            <a:blip r:embed="rId3">
              <a:alphaModFix amt="50000"/>
            </a:blip>
            <a:srcRect l="30775" t="14724" r="34088" b="38119"/>
            <a:stretch>
              <a:fillRect/>
            </a:stretch>
          </p:blipFill>
          <p:spPr>
            <a:xfrm>
              <a:off x="4747795" y="2025899"/>
              <a:ext cx="4529819" cy="3419702"/>
            </a:xfrm>
            <a:prstGeom prst="rect">
              <a:avLst/>
            </a:prstGeom>
          </p:spPr>
        </p:pic>
        <p:sp>
          <p:nvSpPr>
            <p:cNvPr id="15" name="Oval 14">
              <a:extLst>
                <a:ext uri="{FF2B5EF4-FFF2-40B4-BE49-F238E27FC236}">
                  <a16:creationId xmlns:a16="http://schemas.microsoft.com/office/drawing/2014/main" id="{513737D3-A5F9-11FD-D2EF-11F2049A3419}"/>
                </a:ext>
              </a:extLst>
            </p:cNvPr>
            <p:cNvSpPr/>
            <p:nvPr/>
          </p:nvSpPr>
          <p:spPr>
            <a:xfrm>
              <a:off x="4359729" y="2024743"/>
              <a:ext cx="3771900" cy="2253343"/>
            </a:xfrm>
            <a:prstGeom prst="ellipse">
              <a:avLst/>
            </a:prstGeom>
            <a:noFill/>
            <a:ln>
              <a:noFill/>
            </a:ln>
            <a:effectLst>
              <a:outerShdw blurRad="50800" dist="50800" dir="5400000" algn="ctr" rotWithShape="0">
                <a:srgbClr val="FBC2DA"/>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C3CF2397-E3D0-D6B1-EFAD-1261926C51A5}"/>
              </a:ext>
            </a:extLst>
          </p:cNvPr>
          <p:cNvSpPr txBox="1"/>
          <p:nvPr/>
        </p:nvSpPr>
        <p:spPr>
          <a:xfrm>
            <a:off x="1289538" y="1926981"/>
            <a:ext cx="351985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b="1">
                <a:solidFill>
                  <a:srgbClr val="ED1896"/>
                </a:solidFill>
              </a:rPr>
              <a:t>Innovation</a:t>
            </a:r>
          </a:p>
        </p:txBody>
      </p:sp>
      <p:sp>
        <p:nvSpPr>
          <p:cNvPr id="17" name="TextBox 16">
            <a:extLst>
              <a:ext uri="{FF2B5EF4-FFF2-40B4-BE49-F238E27FC236}">
                <a16:creationId xmlns:a16="http://schemas.microsoft.com/office/drawing/2014/main" id="{718A1165-DDE1-37DF-5AA9-E60F581F262B}"/>
              </a:ext>
            </a:extLst>
          </p:cNvPr>
          <p:cNvSpPr txBox="1"/>
          <p:nvPr/>
        </p:nvSpPr>
        <p:spPr>
          <a:xfrm>
            <a:off x="841131" y="484163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t>Reinventing cooking for modern creators​</a:t>
            </a:r>
            <a:endParaRPr lang="en-GB"/>
          </a:p>
        </p:txBody>
      </p:sp>
      <p:sp>
        <p:nvSpPr>
          <p:cNvPr id="18" name="TextBox 17">
            <a:extLst>
              <a:ext uri="{FF2B5EF4-FFF2-40B4-BE49-F238E27FC236}">
                <a16:creationId xmlns:a16="http://schemas.microsoft.com/office/drawing/2014/main" id="{6029CFAF-FCE3-14AD-DF4A-CADFFA334085}"/>
              </a:ext>
            </a:extLst>
          </p:cNvPr>
          <p:cNvSpPr txBox="1"/>
          <p:nvPr/>
        </p:nvSpPr>
        <p:spPr>
          <a:xfrm>
            <a:off x="4725865" y="4938346"/>
            <a:ext cx="2743199"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t>Connecting food lovers through play</a:t>
            </a:r>
          </a:p>
          <a:p>
            <a:pPr algn="l"/>
            <a:endParaRPr lang="en-GB"/>
          </a:p>
        </p:txBody>
      </p:sp>
      <p:sp>
        <p:nvSpPr>
          <p:cNvPr id="19" name="TextBox 18">
            <a:extLst>
              <a:ext uri="{FF2B5EF4-FFF2-40B4-BE49-F238E27FC236}">
                <a16:creationId xmlns:a16="http://schemas.microsoft.com/office/drawing/2014/main" id="{581940B5-A9DA-86BC-289C-64645C27A2B6}"/>
              </a:ext>
            </a:extLst>
          </p:cNvPr>
          <p:cNvSpPr txBox="1"/>
          <p:nvPr/>
        </p:nvSpPr>
        <p:spPr>
          <a:xfrm>
            <a:off x="5077557" y="1926980"/>
            <a:ext cx="27431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b="1">
                <a:solidFill>
                  <a:srgbClr val="ED1896"/>
                </a:solidFill>
              </a:rPr>
              <a:t>Engagement</a:t>
            </a:r>
          </a:p>
        </p:txBody>
      </p:sp>
      <p:sp>
        <p:nvSpPr>
          <p:cNvPr id="20" name="TextBox 19">
            <a:extLst>
              <a:ext uri="{FF2B5EF4-FFF2-40B4-BE49-F238E27FC236}">
                <a16:creationId xmlns:a16="http://schemas.microsoft.com/office/drawing/2014/main" id="{0831A564-FF3C-877D-5984-05434A32380B}"/>
              </a:ext>
            </a:extLst>
          </p:cNvPr>
          <p:cNvSpPr txBox="1"/>
          <p:nvPr/>
        </p:nvSpPr>
        <p:spPr>
          <a:xfrm>
            <a:off x="8790842" y="4878266"/>
            <a:ext cx="2743200" cy="12321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175"/>
              </a:lnSpc>
            </a:pPr>
            <a:r>
              <a:rPr lang="en-GB" sz="2400">
                <a:cs typeface="Arial"/>
              </a:rPr>
              <a:t>Spotting tomorrow's flavours today</a:t>
            </a:r>
            <a:r>
              <a:rPr lang="en-US" sz="2400">
                <a:cs typeface="Arial"/>
              </a:rPr>
              <a:t>​</a:t>
            </a:r>
            <a:endParaRPr lang="en-US"/>
          </a:p>
          <a:p>
            <a:pPr>
              <a:lnSpc>
                <a:spcPts val="2175"/>
              </a:lnSpc>
            </a:pPr>
            <a:r>
              <a:rPr lang="en-GB" sz="2400">
                <a:cs typeface="Segoe UI"/>
              </a:rPr>
              <a:t>​</a:t>
            </a:r>
          </a:p>
        </p:txBody>
      </p:sp>
    </p:spTree>
    <p:extLst>
      <p:ext uri="{BB962C8B-B14F-4D97-AF65-F5344CB8AC3E}">
        <p14:creationId xmlns:p14="http://schemas.microsoft.com/office/powerpoint/2010/main" val="1347120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4F0"/>
        </a:solidFill>
        <a:effectLst/>
      </p:bgPr>
    </p:bg>
    <p:spTree>
      <p:nvGrpSpPr>
        <p:cNvPr id="1" name="">
          <a:extLst>
            <a:ext uri="{FF2B5EF4-FFF2-40B4-BE49-F238E27FC236}">
              <a16:creationId xmlns:a16="http://schemas.microsoft.com/office/drawing/2014/main" id="{5CD65ED0-B407-476C-F221-AE10A0DEBB00}"/>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D94F3894-A4E1-B9B9-D13A-7A9C62682C26}"/>
              </a:ext>
            </a:extLst>
          </p:cNvPr>
          <p:cNvGrpSpPr/>
          <p:nvPr/>
        </p:nvGrpSpPr>
        <p:grpSpPr>
          <a:xfrm>
            <a:off x="2223532" y="700842"/>
            <a:ext cx="7744935" cy="5846914"/>
            <a:chOff x="1811723" y="389311"/>
            <a:chExt cx="8568547" cy="6468688"/>
          </a:xfrm>
          <a:effectLst>
            <a:outerShdw blurRad="50800" dist="50800" dir="5400000" algn="ctr" rotWithShape="0">
              <a:srgbClr val="ED1896"/>
            </a:outerShdw>
          </a:effectLst>
        </p:grpSpPr>
        <p:pic>
          <p:nvPicPr>
            <p:cNvPr id="4" name="Picture 3" descr="A white octopus holding a fork and a fork&#10;&#10;AI-generated content may be incorrect.">
              <a:extLst>
                <a:ext uri="{FF2B5EF4-FFF2-40B4-BE49-F238E27FC236}">
                  <a16:creationId xmlns:a16="http://schemas.microsoft.com/office/drawing/2014/main" id="{E713DDE9-7761-8E47-21BA-23CD9E12BDE4}"/>
                </a:ext>
              </a:extLst>
            </p:cNvPr>
            <p:cNvPicPr>
              <a:picLocks noChangeAspect="1"/>
            </p:cNvPicPr>
            <p:nvPr/>
          </p:nvPicPr>
          <p:blipFill>
            <a:blip r:embed="rId2">
              <a:alphaModFix amt="50000"/>
            </a:blip>
            <a:srcRect l="30775" t="14724" r="34088" b="38119"/>
            <a:stretch>
              <a:fillRect/>
            </a:stretch>
          </p:blipFill>
          <p:spPr>
            <a:xfrm>
              <a:off x="1811723" y="389311"/>
              <a:ext cx="8568547" cy="6468688"/>
            </a:xfrm>
            <a:prstGeom prst="rect">
              <a:avLst/>
            </a:prstGeom>
          </p:spPr>
        </p:pic>
        <p:sp>
          <p:nvSpPr>
            <p:cNvPr id="3" name="Oval 2">
              <a:extLst>
                <a:ext uri="{FF2B5EF4-FFF2-40B4-BE49-F238E27FC236}">
                  <a16:creationId xmlns:a16="http://schemas.microsoft.com/office/drawing/2014/main" id="{C00E1EFC-9D77-DCE1-01D4-20D5A0BAC84B}"/>
                </a:ext>
              </a:extLst>
            </p:cNvPr>
            <p:cNvSpPr/>
            <p:nvPr/>
          </p:nvSpPr>
          <p:spPr>
            <a:xfrm>
              <a:off x="4359729" y="2024743"/>
              <a:ext cx="3771900" cy="2253343"/>
            </a:xfrm>
            <a:prstGeom prst="ellipse">
              <a:avLst/>
            </a:prstGeom>
            <a:noFill/>
            <a:ln>
              <a:noFill/>
            </a:ln>
            <a:effectLst>
              <a:outerShdw blurRad="50800" dist="50800" dir="5400000" algn="ctr" rotWithShape="0">
                <a:srgbClr val="FBC2DA"/>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Double Wave 1">
            <a:extLst>
              <a:ext uri="{FF2B5EF4-FFF2-40B4-BE49-F238E27FC236}">
                <a16:creationId xmlns:a16="http://schemas.microsoft.com/office/drawing/2014/main" id="{2F8E3920-600A-7C13-C280-4EDCCD08070C}"/>
              </a:ext>
            </a:extLst>
          </p:cNvPr>
          <p:cNvSpPr/>
          <p:nvPr/>
        </p:nvSpPr>
        <p:spPr>
          <a:xfrm>
            <a:off x="3505823" y="2410624"/>
            <a:ext cx="5450944" cy="2036751"/>
          </a:xfrm>
          <a:prstGeom prst="doubleWave">
            <a:avLst/>
          </a:prstGeom>
          <a:solidFill>
            <a:srgbClr val="FF1BA0"/>
          </a:solidFill>
          <a:ln cap="rnd">
            <a:solidFill>
              <a:srgbClr val="FF1B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Cooper Black" panose="0208090404030B020404" pitchFamily="18" charset="77"/>
              </a:rPr>
              <a:t>CULTURAL CONTEXT</a:t>
            </a:r>
          </a:p>
        </p:txBody>
      </p:sp>
    </p:spTree>
    <p:extLst>
      <p:ext uri="{BB962C8B-B14F-4D97-AF65-F5344CB8AC3E}">
        <p14:creationId xmlns:p14="http://schemas.microsoft.com/office/powerpoint/2010/main" val="945355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4F0"/>
        </a:solidFill>
        <a:effectLst/>
      </p:bgPr>
    </p:bg>
    <p:spTree>
      <p:nvGrpSpPr>
        <p:cNvPr id="1" name="">
          <a:extLst>
            <a:ext uri="{FF2B5EF4-FFF2-40B4-BE49-F238E27FC236}">
              <a16:creationId xmlns:a16="http://schemas.microsoft.com/office/drawing/2014/main" id="{B5FE6535-4165-F0AF-E9AD-B7D1ECE2A35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51E7B87-5918-45DE-0C45-C2B683C71809}"/>
              </a:ext>
            </a:extLst>
          </p:cNvPr>
          <p:cNvSpPr>
            <a:spLocks noGrp="1"/>
          </p:cNvSpPr>
          <p:nvPr>
            <p:ph type="title"/>
          </p:nvPr>
        </p:nvSpPr>
        <p:spPr>
          <a:xfrm>
            <a:off x="839788" y="386229"/>
            <a:ext cx="3932237" cy="1600200"/>
          </a:xfrm>
        </p:spPr>
        <p:txBody>
          <a:bodyPr/>
          <a:lstStyle/>
          <a:p>
            <a:r>
              <a:rPr lang="en-US">
                <a:solidFill>
                  <a:srgbClr val="A1335F"/>
                </a:solidFill>
                <a:latin typeface="Cooper Black" panose="0208090404030B020404" pitchFamily="18" charset="77"/>
              </a:rPr>
              <a:t>HISTORY</a:t>
            </a:r>
          </a:p>
        </p:txBody>
      </p:sp>
      <p:sp>
        <p:nvSpPr>
          <p:cNvPr id="6" name="Content Placeholder 5">
            <a:extLst>
              <a:ext uri="{FF2B5EF4-FFF2-40B4-BE49-F238E27FC236}">
                <a16:creationId xmlns:a16="http://schemas.microsoft.com/office/drawing/2014/main" id="{9E8F85E7-9BE7-C6A5-6E9C-9CBB5DACB136}"/>
              </a:ext>
            </a:extLst>
          </p:cNvPr>
          <p:cNvSpPr>
            <a:spLocks noGrp="1"/>
          </p:cNvSpPr>
          <p:nvPr>
            <p:ph idx="1"/>
          </p:nvPr>
        </p:nvSpPr>
        <p:spPr>
          <a:xfrm>
            <a:off x="5180012" y="1614646"/>
            <a:ext cx="6172200" cy="3811588"/>
          </a:xfrm>
        </p:spPr>
        <p:txBody>
          <a:bodyPr vert="horz" lIns="91440" tIns="45720" rIns="91440" bIns="45720" rtlCol="0" anchor="t">
            <a:normAutofit/>
          </a:bodyPr>
          <a:lstStyle/>
          <a:p>
            <a:r>
              <a:rPr lang="en-US" sz="2800">
                <a:latin typeface="Franklin Gothic Book" panose="020B0503020102020204" pitchFamily="34" charset="0"/>
              </a:rPr>
              <a:t>First cooking competitions: </a:t>
            </a:r>
            <a:r>
              <a:rPr lang="en-US" sz="2800" b="1">
                <a:solidFill>
                  <a:srgbClr val="FF1BA0"/>
                </a:solidFill>
                <a:latin typeface="Franklin Gothic Demi" panose="020B0603020102020204" pitchFamily="34" charset="0"/>
              </a:rPr>
              <a:t>ninth century Baghdad!</a:t>
            </a:r>
          </a:p>
          <a:p>
            <a:endParaRPr lang="en-US" sz="2800">
              <a:solidFill>
                <a:schemeClr val="accent1">
                  <a:lumMod val="50000"/>
                </a:schemeClr>
              </a:solidFill>
              <a:latin typeface="Franklin Gothic Book" panose="020B0503020102020204" pitchFamily="34" charset="0"/>
            </a:endParaRPr>
          </a:p>
          <a:p>
            <a:r>
              <a:rPr lang="en-US" sz="2800">
                <a:latin typeface="Franklin Gothic Book" panose="020B0503020102020204" pitchFamily="34" charset="0"/>
              </a:rPr>
              <a:t>In </a:t>
            </a:r>
            <a:r>
              <a:rPr lang="en-US" sz="2800" b="1">
                <a:solidFill>
                  <a:srgbClr val="FF1BA0"/>
                </a:solidFill>
                <a:latin typeface="Franklin Gothic Demi" panose="020B0603020102020204" pitchFamily="34" charset="0"/>
              </a:rPr>
              <a:t>1993</a:t>
            </a:r>
            <a:r>
              <a:rPr lang="en-US" sz="2800" b="1">
                <a:latin typeface="Franklin Gothic Book" panose="020B0503020102020204" pitchFamily="34" charset="0"/>
              </a:rPr>
              <a:t>,</a:t>
            </a:r>
            <a:r>
              <a:rPr lang="en-US" sz="2800" b="1">
                <a:latin typeface="Franklin Gothic Demi" panose="020B0603020102020204" pitchFamily="34" charset="0"/>
              </a:rPr>
              <a:t> </a:t>
            </a:r>
            <a:r>
              <a:rPr lang="en-US" sz="2800">
                <a:latin typeface="Franklin Gothic Book" panose="020B0503020102020204" pitchFamily="34" charset="0"/>
              </a:rPr>
              <a:t>Iron Chef premiered in Japan</a:t>
            </a:r>
          </a:p>
          <a:p>
            <a:pPr marL="0" indent="0">
              <a:buNone/>
            </a:pPr>
            <a:endParaRPr lang="en-US" sz="2800">
              <a:solidFill>
                <a:schemeClr val="accent1">
                  <a:lumMod val="50000"/>
                </a:schemeClr>
              </a:solidFill>
              <a:latin typeface="Franklin Gothic Book" panose="020B0503020102020204" pitchFamily="34" charset="0"/>
            </a:endParaRPr>
          </a:p>
          <a:p>
            <a:r>
              <a:rPr lang="en-US" sz="2800">
                <a:solidFill>
                  <a:schemeClr val="accent1">
                    <a:lumMod val="50000"/>
                  </a:schemeClr>
                </a:solidFill>
                <a:latin typeface="Franklin Gothic Book" panose="020B0503020102020204" pitchFamily="34" charset="0"/>
              </a:rPr>
              <a:t>Now, </a:t>
            </a:r>
            <a:r>
              <a:rPr lang="en-US" sz="2800" b="1">
                <a:solidFill>
                  <a:srgbClr val="FF1BA0"/>
                </a:solidFill>
                <a:latin typeface="Franklin Gothic Demi" panose="020B0603020102020204" pitchFamily="34" charset="0"/>
              </a:rPr>
              <a:t>46%</a:t>
            </a:r>
            <a:r>
              <a:rPr lang="en-US" sz="2800" b="1">
                <a:solidFill>
                  <a:schemeClr val="accent1">
                    <a:lumMod val="50000"/>
                  </a:schemeClr>
                </a:solidFill>
                <a:latin typeface="Franklin Gothic Demi" panose="020B0603020102020204" pitchFamily="34" charset="0"/>
              </a:rPr>
              <a:t> </a:t>
            </a:r>
            <a:r>
              <a:rPr lang="en-US" sz="2800">
                <a:solidFill>
                  <a:schemeClr val="accent1">
                    <a:lumMod val="50000"/>
                  </a:schemeClr>
                </a:solidFill>
                <a:latin typeface="Franklin Gothic Book" panose="020B0503020102020204" pitchFamily="34" charset="0"/>
              </a:rPr>
              <a:t>of US viewers have watched cooking competition show on TV in the last 30 days</a:t>
            </a:r>
          </a:p>
        </p:txBody>
      </p:sp>
      <p:sp>
        <p:nvSpPr>
          <p:cNvPr id="7" name="Text Placeholder 6">
            <a:extLst>
              <a:ext uri="{FF2B5EF4-FFF2-40B4-BE49-F238E27FC236}">
                <a16:creationId xmlns:a16="http://schemas.microsoft.com/office/drawing/2014/main" id="{442832E0-1DBE-40EC-32D8-9A75E6347002}"/>
              </a:ext>
            </a:extLst>
          </p:cNvPr>
          <p:cNvSpPr>
            <a:spLocks noGrp="1"/>
          </p:cNvSpPr>
          <p:nvPr>
            <p:ph type="body" sz="half" idx="2"/>
          </p:nvPr>
        </p:nvSpPr>
        <p:spPr/>
        <p:txBody>
          <a:bodyPr>
            <a:normAutofit/>
          </a:bodyPr>
          <a:lstStyle/>
          <a:p>
            <a:r>
              <a:rPr lang="en-US" sz="2800">
                <a:solidFill>
                  <a:schemeClr val="accent1">
                    <a:lumMod val="50000"/>
                  </a:schemeClr>
                </a:solidFill>
                <a:latin typeface="Franklin Gothic Book" panose="020B0503020102020204" pitchFamily="34" charset="0"/>
              </a:rPr>
              <a:t>Food has long been </a:t>
            </a:r>
            <a:r>
              <a:rPr lang="en-US" sz="2800" b="1">
                <a:solidFill>
                  <a:srgbClr val="EC1996"/>
                </a:solidFill>
                <a:latin typeface="Franklin Gothic Demi" panose="020B0603020102020204" pitchFamily="34" charset="0"/>
              </a:rPr>
              <a:t>fascinating</a:t>
            </a:r>
            <a:r>
              <a:rPr lang="en-US" sz="2800">
                <a:latin typeface="Franklin Gothic Book" panose="020B0503020102020204" pitchFamily="34" charset="0"/>
              </a:rPr>
              <a:t>, </a:t>
            </a:r>
            <a:r>
              <a:rPr lang="en-US" sz="2800" b="1">
                <a:solidFill>
                  <a:srgbClr val="EC1996"/>
                </a:solidFill>
                <a:latin typeface="Franklin Gothic Demi" panose="020B0603020102020204" pitchFamily="34" charset="0"/>
              </a:rPr>
              <a:t>exciting</a:t>
            </a:r>
            <a:r>
              <a:rPr lang="en-US" sz="2800">
                <a:latin typeface="Franklin Gothic Book" panose="020B0503020102020204" pitchFamily="34" charset="0"/>
              </a:rPr>
              <a:t>, </a:t>
            </a:r>
            <a:r>
              <a:rPr lang="en-US" sz="2800">
                <a:solidFill>
                  <a:schemeClr val="accent1">
                    <a:lumMod val="50000"/>
                  </a:schemeClr>
                </a:solidFill>
                <a:latin typeface="Franklin Gothic Book" panose="020B0503020102020204" pitchFamily="34" charset="0"/>
              </a:rPr>
              <a:t>and</a:t>
            </a:r>
            <a:r>
              <a:rPr lang="en-US" sz="2800">
                <a:latin typeface="Franklin Gothic Book" panose="020B0503020102020204" pitchFamily="34" charset="0"/>
              </a:rPr>
              <a:t> </a:t>
            </a:r>
            <a:r>
              <a:rPr lang="en-US" sz="2800" b="1">
                <a:solidFill>
                  <a:srgbClr val="EC1996"/>
                </a:solidFill>
                <a:latin typeface="Franklin Gothic Demi" panose="020B0603020102020204" pitchFamily="34" charset="0"/>
              </a:rPr>
              <a:t>gamified</a:t>
            </a:r>
            <a:r>
              <a:rPr lang="en-US" sz="2800">
                <a:latin typeface="Franklin Gothic Book" panose="020B0503020102020204" pitchFamily="34" charset="0"/>
              </a:rPr>
              <a:t>. </a:t>
            </a:r>
          </a:p>
          <a:p>
            <a:endParaRPr lang="en-US" sz="3200">
              <a:latin typeface="Franklin Gothic Book" panose="020B0503020102020204" pitchFamily="34" charset="0"/>
            </a:endParaRPr>
          </a:p>
        </p:txBody>
      </p:sp>
      <p:sp>
        <p:nvSpPr>
          <p:cNvPr id="2" name="Text Placeholder 6">
            <a:extLst>
              <a:ext uri="{FF2B5EF4-FFF2-40B4-BE49-F238E27FC236}">
                <a16:creationId xmlns:a16="http://schemas.microsoft.com/office/drawing/2014/main" id="{C70002B0-E825-6A72-B6C4-58307632DB06}"/>
              </a:ext>
            </a:extLst>
          </p:cNvPr>
          <p:cNvSpPr txBox="1">
            <a:spLocks/>
          </p:cNvSpPr>
          <p:nvPr/>
        </p:nvSpPr>
        <p:spPr>
          <a:xfrm>
            <a:off x="150940" y="6400800"/>
            <a:ext cx="3932237" cy="38115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a:p>
        </p:txBody>
      </p:sp>
      <p:sp>
        <p:nvSpPr>
          <p:cNvPr id="3" name="TextBox 2">
            <a:extLst>
              <a:ext uri="{FF2B5EF4-FFF2-40B4-BE49-F238E27FC236}">
                <a16:creationId xmlns:a16="http://schemas.microsoft.com/office/drawing/2014/main" id="{B40B11CB-5319-89C8-0B3F-D124AE6671E0}"/>
              </a:ext>
            </a:extLst>
          </p:cNvPr>
          <p:cNvSpPr txBox="1"/>
          <p:nvPr/>
        </p:nvSpPr>
        <p:spPr>
          <a:xfrm>
            <a:off x="0" y="6010930"/>
            <a:ext cx="2418462" cy="1138773"/>
          </a:xfrm>
          <a:prstGeom prst="rect">
            <a:avLst/>
          </a:prstGeom>
          <a:noFill/>
        </p:spPr>
        <p:txBody>
          <a:bodyPr wrap="square" rtlCol="0">
            <a:spAutoFit/>
          </a:bodyPr>
          <a:lstStyle/>
          <a:p>
            <a:r>
              <a:rPr lang="en-US" sz="1000">
                <a:solidFill>
                  <a:srgbClr val="FBC2DA"/>
                </a:solidFill>
                <a:hlinkClick r:id="rId3">
                  <a:extLst>
                    <a:ext uri="{A12FA001-AC4F-418D-AE19-62706E023703}">
                      <ahyp:hlinkClr xmlns:ahyp="http://schemas.microsoft.com/office/drawing/2018/hyperlinkcolor" val="tx"/>
                    </a:ext>
                  </a:extLst>
                </a:hlinkClick>
              </a:rPr>
              <a:t>https://www.salon.com/2022/07/13/when-cooking-became-cut-throat-a-brief-history-of-the-culinary-competition/</a:t>
            </a:r>
            <a:endParaRPr lang="en-US" sz="1000">
              <a:solidFill>
                <a:srgbClr val="FBC2DA"/>
              </a:solidFill>
            </a:endParaRPr>
          </a:p>
          <a:p>
            <a:r>
              <a:rPr lang="en-US" sz="1000">
                <a:solidFill>
                  <a:srgbClr val="FBC2DA"/>
                </a:solidFill>
                <a:hlinkClick r:id="rId4">
                  <a:extLst>
                    <a:ext uri="{A12FA001-AC4F-418D-AE19-62706E023703}">
                      <ahyp:hlinkClr xmlns:ahyp="http://schemas.microsoft.com/office/drawing/2018/hyperlinkcolor" val="tx"/>
                    </a:ext>
                  </a:extLst>
                </a:hlinkClick>
              </a:rPr>
              <a:t>https://www.atlasobscura.com/articles/history-of-cooking-competitions</a:t>
            </a:r>
            <a:endParaRPr lang="en-US" sz="1000">
              <a:solidFill>
                <a:srgbClr val="FBC2DA"/>
              </a:solidFill>
            </a:endParaRPr>
          </a:p>
          <a:p>
            <a:endParaRPr lang="en-US">
              <a:solidFill>
                <a:srgbClr val="FBC2DA"/>
              </a:solidFill>
            </a:endParaRPr>
          </a:p>
        </p:txBody>
      </p:sp>
      <p:pic>
        <p:nvPicPr>
          <p:cNvPr id="1026" name="Picture 2" descr="A group preparing a noonday meal in the 16th century. ">
            <a:extLst>
              <a:ext uri="{FF2B5EF4-FFF2-40B4-BE49-F238E27FC236}">
                <a16:creationId xmlns:a16="http://schemas.microsoft.com/office/drawing/2014/main" id="{D2B242FB-24FB-DD4A-8AAF-EC5D7A2209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705" y="3338115"/>
            <a:ext cx="2893514" cy="2530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0872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4F0"/>
        </a:solidFill>
        <a:effectLst/>
      </p:bgPr>
    </p:bg>
    <p:spTree>
      <p:nvGrpSpPr>
        <p:cNvPr id="1" name="">
          <a:extLst>
            <a:ext uri="{FF2B5EF4-FFF2-40B4-BE49-F238E27FC236}">
              <a16:creationId xmlns:a16="http://schemas.microsoft.com/office/drawing/2014/main" id="{EB47F77B-A839-D1C2-A390-57851F40A06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6EA3166-0A35-9CC4-595C-41653372FD09}"/>
              </a:ext>
            </a:extLst>
          </p:cNvPr>
          <p:cNvSpPr>
            <a:spLocks noGrp="1"/>
          </p:cNvSpPr>
          <p:nvPr>
            <p:ph type="title"/>
          </p:nvPr>
        </p:nvSpPr>
        <p:spPr/>
        <p:txBody>
          <a:bodyPr/>
          <a:lstStyle/>
          <a:p>
            <a:r>
              <a:rPr lang="en-US">
                <a:solidFill>
                  <a:srgbClr val="A1335F"/>
                </a:solidFill>
                <a:latin typeface="Cooper Black" panose="0208090404030B020404" pitchFamily="18" charset="77"/>
              </a:rPr>
              <a:t>CURRENT TRENDS</a:t>
            </a:r>
          </a:p>
        </p:txBody>
      </p:sp>
      <p:sp>
        <p:nvSpPr>
          <p:cNvPr id="6" name="Content Placeholder 5">
            <a:extLst>
              <a:ext uri="{FF2B5EF4-FFF2-40B4-BE49-F238E27FC236}">
                <a16:creationId xmlns:a16="http://schemas.microsoft.com/office/drawing/2014/main" id="{5B27063B-3555-D121-2A3E-B5B13919E69D}"/>
              </a:ext>
            </a:extLst>
          </p:cNvPr>
          <p:cNvSpPr>
            <a:spLocks noGrp="1"/>
          </p:cNvSpPr>
          <p:nvPr>
            <p:ph idx="1"/>
          </p:nvPr>
        </p:nvSpPr>
        <p:spPr/>
        <p:txBody>
          <a:bodyPr/>
          <a:lstStyle/>
          <a:p>
            <a:r>
              <a:rPr lang="en-US" b="1">
                <a:solidFill>
                  <a:srgbClr val="FF1BA0"/>
                </a:solidFill>
                <a:latin typeface="Franklin Gothic Demi" panose="020B0603020102020204" pitchFamily="34" charset="0"/>
              </a:rPr>
              <a:t>Intrinsic</a:t>
            </a:r>
            <a:r>
              <a:rPr lang="en-US">
                <a:latin typeface="Franklin Gothic Book" panose="020B0503020102020204" pitchFamily="34" charset="0"/>
              </a:rPr>
              <a:t> and </a:t>
            </a:r>
            <a:r>
              <a:rPr lang="en-US" b="1">
                <a:solidFill>
                  <a:srgbClr val="FF1BA0"/>
                </a:solidFill>
                <a:latin typeface="Franklin Gothic Demi" panose="020B0603020102020204" pitchFamily="34" charset="0"/>
              </a:rPr>
              <a:t>extrinsic motivations </a:t>
            </a:r>
            <a:r>
              <a:rPr lang="en-US">
                <a:latin typeface="Franklin Gothic Book" panose="020B0503020102020204" pitchFamily="34" charset="0"/>
              </a:rPr>
              <a:t>are positively associated with user participation on gamified apps</a:t>
            </a:r>
          </a:p>
          <a:p>
            <a:endParaRPr lang="en-US">
              <a:latin typeface="Franklin Gothic Book" panose="020B0503020102020204" pitchFamily="34" charset="0"/>
            </a:endParaRPr>
          </a:p>
          <a:p>
            <a:r>
              <a:rPr lang="en-US" b="1">
                <a:solidFill>
                  <a:srgbClr val="FF1BA0"/>
                </a:solidFill>
                <a:latin typeface="Franklin Gothic Demi" panose="020B0603020102020204" pitchFamily="34" charset="0"/>
              </a:rPr>
              <a:t>Achievement</a:t>
            </a:r>
            <a:r>
              <a:rPr lang="en-US">
                <a:latin typeface="Franklin Gothic Book" panose="020B0503020102020204" pitchFamily="34" charset="0"/>
              </a:rPr>
              <a:t> and </a:t>
            </a:r>
            <a:r>
              <a:rPr lang="en-US" b="1">
                <a:solidFill>
                  <a:srgbClr val="FF1BA0"/>
                </a:solidFill>
                <a:latin typeface="Franklin Gothic Demi" panose="020B0603020102020204" pitchFamily="34" charset="0"/>
              </a:rPr>
              <a:t>social gamification</a:t>
            </a:r>
            <a:r>
              <a:rPr lang="en-US" b="1">
                <a:latin typeface="Franklin Gothic Demi" panose="020B0603020102020204" pitchFamily="34" charset="0"/>
              </a:rPr>
              <a:t> </a:t>
            </a:r>
            <a:r>
              <a:rPr lang="en-US">
                <a:latin typeface="Franklin Gothic Book" panose="020B0503020102020204" pitchFamily="34" charset="0"/>
              </a:rPr>
              <a:t>satisfied competence, autonomy and relatedness needs</a:t>
            </a:r>
          </a:p>
        </p:txBody>
      </p:sp>
      <p:sp>
        <p:nvSpPr>
          <p:cNvPr id="7" name="Text Placeholder 6">
            <a:extLst>
              <a:ext uri="{FF2B5EF4-FFF2-40B4-BE49-F238E27FC236}">
                <a16:creationId xmlns:a16="http://schemas.microsoft.com/office/drawing/2014/main" id="{D60F2EEC-2AF2-FACA-B5D5-DF54C311E203}"/>
              </a:ext>
            </a:extLst>
          </p:cNvPr>
          <p:cNvSpPr>
            <a:spLocks noGrp="1"/>
          </p:cNvSpPr>
          <p:nvPr>
            <p:ph type="body" sz="half" idx="2"/>
          </p:nvPr>
        </p:nvSpPr>
        <p:spPr/>
        <p:txBody>
          <a:bodyPr>
            <a:normAutofit/>
          </a:bodyPr>
          <a:lstStyle/>
          <a:p>
            <a:r>
              <a:rPr lang="en-US" sz="2800">
                <a:latin typeface="Franklin Gothic Book" panose="020B0503020102020204" pitchFamily="34" charset="0"/>
              </a:rPr>
              <a:t>Game features that cater to users’ </a:t>
            </a:r>
            <a:r>
              <a:rPr lang="en-US" sz="2800" b="1">
                <a:solidFill>
                  <a:srgbClr val="FF1BA0"/>
                </a:solidFill>
                <a:latin typeface="Franklin Gothic Demi" panose="020B0603020102020204" pitchFamily="34" charset="0"/>
              </a:rPr>
              <a:t>self-determination</a:t>
            </a:r>
            <a:r>
              <a:rPr lang="en-US" sz="2800">
                <a:latin typeface="Franklin Gothic Book" panose="020B0503020102020204" pitchFamily="34" charset="0"/>
              </a:rPr>
              <a:t> and </a:t>
            </a:r>
            <a:r>
              <a:rPr lang="en-US" sz="2800" b="1">
                <a:solidFill>
                  <a:srgbClr val="FF1BA0"/>
                </a:solidFill>
                <a:latin typeface="Franklin Gothic Demi" panose="020B0603020102020204" pitchFamily="34" charset="0"/>
              </a:rPr>
              <a:t>motivation</a:t>
            </a:r>
            <a:r>
              <a:rPr lang="en-US" sz="2800">
                <a:latin typeface="Franklin Gothic Book" panose="020B0503020102020204" pitchFamily="34" charset="0"/>
              </a:rPr>
              <a:t> have higher retention and participation. </a:t>
            </a:r>
          </a:p>
        </p:txBody>
      </p:sp>
      <p:sp>
        <p:nvSpPr>
          <p:cNvPr id="2" name="TextBox 1">
            <a:extLst>
              <a:ext uri="{FF2B5EF4-FFF2-40B4-BE49-F238E27FC236}">
                <a16:creationId xmlns:a16="http://schemas.microsoft.com/office/drawing/2014/main" id="{CF73400C-4171-FAD4-E487-D754B2E6CD1E}"/>
              </a:ext>
            </a:extLst>
          </p:cNvPr>
          <p:cNvSpPr txBox="1"/>
          <p:nvPr/>
        </p:nvSpPr>
        <p:spPr>
          <a:xfrm>
            <a:off x="53389" y="6400800"/>
            <a:ext cx="5505033" cy="400110"/>
          </a:xfrm>
          <a:prstGeom prst="rect">
            <a:avLst/>
          </a:prstGeom>
          <a:noFill/>
        </p:spPr>
        <p:txBody>
          <a:bodyPr wrap="none" rtlCol="0">
            <a:spAutoFit/>
          </a:bodyPr>
          <a:lstStyle/>
          <a:p>
            <a:r>
              <a:rPr lang="en-US" sz="1000">
                <a:solidFill>
                  <a:srgbClr val="FBC2DA"/>
                </a:solidFill>
                <a:hlinkClick r:id="rId3">
                  <a:extLst>
                    <a:ext uri="{A12FA001-AC4F-418D-AE19-62706E023703}">
                      <ahyp:hlinkClr xmlns:ahyp="http://schemas.microsoft.com/office/drawing/2018/hyperlinkcolor" val="tx"/>
                    </a:ext>
                  </a:extLst>
                </a:hlinkClick>
              </a:rPr>
              <a:t>https://www.emerald.com/ijcs/article/1/1/71/129806/Motivation-mechanism-of-gamification-in</a:t>
            </a:r>
            <a:endParaRPr lang="en-US" sz="1000">
              <a:solidFill>
                <a:srgbClr val="FBC2DA"/>
              </a:solidFill>
            </a:endParaRPr>
          </a:p>
          <a:p>
            <a:r>
              <a:rPr lang="en-US" sz="1000">
                <a:solidFill>
                  <a:srgbClr val="FBC2DA"/>
                </a:solidFill>
                <a:hlinkClick r:id="rId4">
                  <a:extLst>
                    <a:ext uri="{A12FA001-AC4F-418D-AE19-62706E023703}">
                      <ahyp:hlinkClr xmlns:ahyp="http://schemas.microsoft.com/office/drawing/2018/hyperlinkcolor" val="tx"/>
                    </a:ext>
                  </a:extLst>
                </a:hlinkClick>
              </a:rPr>
              <a:t>https://dlnext.acm.org/doi/10.1016/j.ijinfomgt.2018.12.002</a:t>
            </a:r>
            <a:r>
              <a:rPr lang="en-US" sz="1000">
                <a:solidFill>
                  <a:srgbClr val="FBC2DA"/>
                </a:solidFill>
              </a:rPr>
              <a:t>?</a:t>
            </a:r>
          </a:p>
        </p:txBody>
      </p:sp>
    </p:spTree>
    <p:extLst>
      <p:ext uri="{BB962C8B-B14F-4D97-AF65-F5344CB8AC3E}">
        <p14:creationId xmlns:p14="http://schemas.microsoft.com/office/powerpoint/2010/main" val="3743995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4F0"/>
        </a:solidFill>
        <a:effectLst/>
      </p:bgPr>
    </p:bg>
    <p:spTree>
      <p:nvGrpSpPr>
        <p:cNvPr id="1" name="">
          <a:extLst>
            <a:ext uri="{FF2B5EF4-FFF2-40B4-BE49-F238E27FC236}">
              <a16:creationId xmlns:a16="http://schemas.microsoft.com/office/drawing/2014/main" id="{76BF474F-DC4F-4926-7F7D-CF06A5D16B6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16AA7AD-9F38-7004-76C0-803BA8C068DF}"/>
              </a:ext>
            </a:extLst>
          </p:cNvPr>
          <p:cNvSpPr>
            <a:spLocks noGrp="1"/>
          </p:cNvSpPr>
          <p:nvPr>
            <p:ph type="title"/>
          </p:nvPr>
        </p:nvSpPr>
        <p:spPr/>
        <p:txBody>
          <a:bodyPr/>
          <a:lstStyle/>
          <a:p>
            <a:r>
              <a:rPr lang="en-US">
                <a:solidFill>
                  <a:srgbClr val="A1335F"/>
                </a:solidFill>
                <a:latin typeface="Cooper Black" panose="0208090404030B020404" pitchFamily="18" charset="77"/>
              </a:rPr>
              <a:t>PRIMARY RESEARCH: Quantitative</a:t>
            </a:r>
          </a:p>
        </p:txBody>
      </p:sp>
      <p:sp>
        <p:nvSpPr>
          <p:cNvPr id="9" name="Content Placeholder 8">
            <a:extLst>
              <a:ext uri="{FF2B5EF4-FFF2-40B4-BE49-F238E27FC236}">
                <a16:creationId xmlns:a16="http://schemas.microsoft.com/office/drawing/2014/main" id="{8F7C7E67-BAD2-DFFD-231B-660C67BF8DE9}"/>
              </a:ext>
            </a:extLst>
          </p:cNvPr>
          <p:cNvSpPr>
            <a:spLocks noGrp="1"/>
          </p:cNvSpPr>
          <p:nvPr>
            <p:ph idx="1"/>
          </p:nvPr>
        </p:nvSpPr>
        <p:spPr/>
        <p:txBody>
          <a:bodyPr/>
          <a:lstStyle/>
          <a:p>
            <a:r>
              <a:rPr lang="en-US"/>
              <a:t>N = 47</a:t>
            </a:r>
          </a:p>
          <a:p>
            <a:r>
              <a:rPr lang="en-US"/>
              <a:t>95.7% of respondents were between 18-28</a:t>
            </a:r>
          </a:p>
          <a:p>
            <a:r>
              <a:rPr lang="en-US"/>
              <a:t>Google form sent to friends, teammates, and family members</a:t>
            </a:r>
          </a:p>
          <a:p>
            <a:r>
              <a:rPr lang="en-US"/>
              <a:t>Asked about gamified app use and general cooking experiences.</a:t>
            </a:r>
          </a:p>
        </p:txBody>
      </p:sp>
    </p:spTree>
    <p:extLst>
      <p:ext uri="{BB962C8B-B14F-4D97-AF65-F5344CB8AC3E}">
        <p14:creationId xmlns:p14="http://schemas.microsoft.com/office/powerpoint/2010/main" val="3844423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4F0"/>
        </a:solidFill>
        <a:effectLst/>
      </p:bgPr>
    </p:bg>
    <p:spTree>
      <p:nvGrpSpPr>
        <p:cNvPr id="1" name="">
          <a:extLst>
            <a:ext uri="{FF2B5EF4-FFF2-40B4-BE49-F238E27FC236}">
              <a16:creationId xmlns:a16="http://schemas.microsoft.com/office/drawing/2014/main" id="{30AC6DF4-7FB3-EB9D-0D5B-D82BBD1EBD6E}"/>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E08F909A-B418-A327-48A3-2B36E0C1380A}"/>
              </a:ext>
            </a:extLst>
          </p:cNvPr>
          <p:cNvSpPr txBox="1"/>
          <p:nvPr/>
        </p:nvSpPr>
        <p:spPr>
          <a:xfrm>
            <a:off x="1463040" y="3230880"/>
            <a:ext cx="184731" cy="369332"/>
          </a:xfrm>
          <a:prstGeom prst="rect">
            <a:avLst/>
          </a:prstGeom>
          <a:noFill/>
        </p:spPr>
        <p:txBody>
          <a:bodyPr wrap="none" rtlCol="0">
            <a:spAutoFit/>
          </a:bodyPr>
          <a:lstStyle/>
          <a:p>
            <a:endParaRPr lang="en-US"/>
          </a:p>
        </p:txBody>
      </p:sp>
      <p:pic>
        <p:nvPicPr>
          <p:cNvPr id="18" name="Picture 17" descr="A graph with pink bars&#10;&#10;Description automatically generated">
            <a:extLst>
              <a:ext uri="{FF2B5EF4-FFF2-40B4-BE49-F238E27FC236}">
                <a16:creationId xmlns:a16="http://schemas.microsoft.com/office/drawing/2014/main" id="{6AAB0244-75EE-0F1B-9869-3C1A2F524AE3}"/>
              </a:ext>
            </a:extLst>
          </p:cNvPr>
          <p:cNvPicPr>
            <a:picLocks noChangeAspect="1"/>
          </p:cNvPicPr>
          <p:nvPr/>
        </p:nvPicPr>
        <p:blipFill>
          <a:blip r:embed="rId3"/>
          <a:stretch>
            <a:fillRect/>
          </a:stretch>
        </p:blipFill>
        <p:spPr>
          <a:xfrm>
            <a:off x="670615" y="805770"/>
            <a:ext cx="6269110" cy="2794442"/>
          </a:xfrm>
          <a:prstGeom prst="rect">
            <a:avLst/>
          </a:prstGeom>
        </p:spPr>
      </p:pic>
      <p:pic>
        <p:nvPicPr>
          <p:cNvPr id="20" name="Picture 19" descr="A graph with pink bars&#10;&#10;Description automatically generated">
            <a:extLst>
              <a:ext uri="{FF2B5EF4-FFF2-40B4-BE49-F238E27FC236}">
                <a16:creationId xmlns:a16="http://schemas.microsoft.com/office/drawing/2014/main" id="{E1472073-93AF-B7C0-6289-700978B80CA8}"/>
              </a:ext>
            </a:extLst>
          </p:cNvPr>
          <p:cNvPicPr>
            <a:picLocks noChangeAspect="1"/>
          </p:cNvPicPr>
          <p:nvPr/>
        </p:nvPicPr>
        <p:blipFill>
          <a:blip r:embed="rId4"/>
          <a:stretch>
            <a:fillRect/>
          </a:stretch>
        </p:blipFill>
        <p:spPr>
          <a:xfrm>
            <a:off x="670614" y="3890268"/>
            <a:ext cx="6274963" cy="2161962"/>
          </a:xfrm>
          <a:prstGeom prst="rect">
            <a:avLst/>
          </a:prstGeom>
        </p:spPr>
      </p:pic>
      <p:sp>
        <p:nvSpPr>
          <p:cNvPr id="21" name="Title 4">
            <a:extLst>
              <a:ext uri="{FF2B5EF4-FFF2-40B4-BE49-F238E27FC236}">
                <a16:creationId xmlns:a16="http://schemas.microsoft.com/office/drawing/2014/main" id="{F688A47C-62C2-56EC-EDDD-E3E40082FF2C}"/>
              </a:ext>
            </a:extLst>
          </p:cNvPr>
          <p:cNvSpPr>
            <a:spLocks noGrp="1"/>
          </p:cNvSpPr>
          <p:nvPr>
            <p:ph type="title"/>
          </p:nvPr>
        </p:nvSpPr>
        <p:spPr>
          <a:xfrm>
            <a:off x="7092125" y="1914406"/>
            <a:ext cx="4581660" cy="577170"/>
          </a:xfrm>
        </p:spPr>
        <p:txBody>
          <a:bodyPr/>
          <a:lstStyle/>
          <a:p>
            <a:r>
              <a:rPr lang="en-US">
                <a:solidFill>
                  <a:srgbClr val="A1335F"/>
                </a:solidFill>
                <a:latin typeface="Cooper Black" panose="0208090404030B020404" pitchFamily="18" charset="77"/>
              </a:rPr>
              <a:t>Gamified App Users </a:t>
            </a:r>
          </a:p>
        </p:txBody>
      </p:sp>
      <p:sp>
        <p:nvSpPr>
          <p:cNvPr id="22" name="Title 4">
            <a:extLst>
              <a:ext uri="{FF2B5EF4-FFF2-40B4-BE49-F238E27FC236}">
                <a16:creationId xmlns:a16="http://schemas.microsoft.com/office/drawing/2014/main" id="{5404E68E-3286-5333-898A-A3327EF2512A}"/>
              </a:ext>
            </a:extLst>
          </p:cNvPr>
          <p:cNvSpPr txBox="1">
            <a:spLocks/>
          </p:cNvSpPr>
          <p:nvPr/>
        </p:nvSpPr>
        <p:spPr>
          <a:xfrm>
            <a:off x="7092125" y="4971249"/>
            <a:ext cx="4581660" cy="57717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a:solidFill>
                  <a:srgbClr val="A1335F"/>
                </a:solidFill>
                <a:latin typeface="Cooper Black" panose="0208090404030B020404" pitchFamily="18" charset="77"/>
              </a:rPr>
              <a:t>Not Gamified App Users </a:t>
            </a:r>
          </a:p>
        </p:txBody>
      </p:sp>
    </p:spTree>
    <p:extLst>
      <p:ext uri="{BB962C8B-B14F-4D97-AF65-F5344CB8AC3E}">
        <p14:creationId xmlns:p14="http://schemas.microsoft.com/office/powerpoint/2010/main" val="2471227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4F0"/>
        </a:solidFill>
        <a:effectLst/>
      </p:bgPr>
    </p:bg>
    <p:spTree>
      <p:nvGrpSpPr>
        <p:cNvPr id="1" name="">
          <a:extLst>
            <a:ext uri="{FF2B5EF4-FFF2-40B4-BE49-F238E27FC236}">
              <a16:creationId xmlns:a16="http://schemas.microsoft.com/office/drawing/2014/main" id="{746289D4-A91A-8B67-E45C-AEBCC99043D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416DF76-A931-61EC-5E6C-A961FEBE3B33}"/>
              </a:ext>
            </a:extLst>
          </p:cNvPr>
          <p:cNvSpPr>
            <a:spLocks noGrp="1"/>
          </p:cNvSpPr>
          <p:nvPr>
            <p:ph type="title"/>
          </p:nvPr>
        </p:nvSpPr>
        <p:spPr>
          <a:xfrm>
            <a:off x="838200" y="465228"/>
            <a:ext cx="10515600" cy="1325563"/>
          </a:xfrm>
        </p:spPr>
        <p:txBody>
          <a:bodyPr/>
          <a:lstStyle/>
          <a:p>
            <a:pPr algn="ctr"/>
            <a:r>
              <a:rPr lang="en-US">
                <a:solidFill>
                  <a:srgbClr val="A1335F"/>
                </a:solidFill>
                <a:latin typeface="Cooper Black" panose="0208090404030B020404" pitchFamily="18" charset="77"/>
              </a:rPr>
              <a:t>PRIMARY RESEARCH: Qualitative</a:t>
            </a:r>
          </a:p>
        </p:txBody>
      </p:sp>
      <p:sp>
        <p:nvSpPr>
          <p:cNvPr id="7" name="Text Placeholder 6">
            <a:extLst>
              <a:ext uri="{FF2B5EF4-FFF2-40B4-BE49-F238E27FC236}">
                <a16:creationId xmlns:a16="http://schemas.microsoft.com/office/drawing/2014/main" id="{F2B25513-B353-7225-1D2E-53CB010DB904}"/>
              </a:ext>
            </a:extLst>
          </p:cNvPr>
          <p:cNvSpPr>
            <a:spLocks noGrp="1"/>
          </p:cNvSpPr>
          <p:nvPr>
            <p:ph idx="1"/>
          </p:nvPr>
        </p:nvSpPr>
        <p:spPr>
          <a:xfrm>
            <a:off x="838200" y="1790791"/>
            <a:ext cx="10515600" cy="4351338"/>
          </a:xfrm>
        </p:spPr>
        <p:txBody>
          <a:bodyPr/>
          <a:lstStyle/>
          <a:p>
            <a:r>
              <a:rPr lang="en-US">
                <a:latin typeface="Franklin Gothic Book" panose="020B0503020102020204" pitchFamily="34" charset="0"/>
              </a:rPr>
              <a:t>15 college students</a:t>
            </a:r>
          </a:p>
          <a:p>
            <a:pPr marL="0" indent="0">
              <a:buNone/>
            </a:pPr>
            <a:endParaRPr lang="en-US">
              <a:latin typeface="Franklin Gothic Book" panose="020B0503020102020204" pitchFamily="34" charset="0"/>
            </a:endParaRPr>
          </a:p>
          <a:p>
            <a:r>
              <a:rPr lang="en-US">
                <a:latin typeface="Franklin Gothic Book" panose="020B0503020102020204" pitchFamily="34" charset="0"/>
              </a:rPr>
              <a:t>“The profile page looks like Instagram”</a:t>
            </a:r>
          </a:p>
          <a:p>
            <a:endParaRPr lang="en-US">
              <a:latin typeface="Franklin Gothic Book" panose="020B0503020102020204" pitchFamily="34" charset="0"/>
            </a:endParaRPr>
          </a:p>
          <a:p>
            <a:r>
              <a:rPr lang="en-US">
                <a:latin typeface="Franklin Gothic Book" panose="020B0503020102020204" pitchFamily="34" charset="0"/>
              </a:rPr>
              <a:t>“I would like using the app to do challenges, but would want to submit photos, not only live streaming.”</a:t>
            </a:r>
          </a:p>
          <a:p>
            <a:endParaRPr lang="en-US">
              <a:latin typeface="Franklin Gothic Book" panose="020B0503020102020204" pitchFamily="34" charset="0"/>
            </a:endParaRPr>
          </a:p>
          <a:p>
            <a:r>
              <a:rPr lang="en-US">
                <a:latin typeface="Franklin Gothic Book" panose="020B0503020102020204" pitchFamily="34" charset="0"/>
              </a:rPr>
              <a:t>“I like the little octopus”</a:t>
            </a:r>
          </a:p>
          <a:p>
            <a:endParaRPr lang="en-US">
              <a:latin typeface="Franklin Gothic Book" panose="020B0503020102020204" pitchFamily="34" charset="0"/>
            </a:endParaRPr>
          </a:p>
        </p:txBody>
      </p:sp>
    </p:spTree>
    <p:extLst>
      <p:ext uri="{BB962C8B-B14F-4D97-AF65-F5344CB8AC3E}">
        <p14:creationId xmlns:p14="http://schemas.microsoft.com/office/powerpoint/2010/main" val="1524615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A5DA"/>
        </a:solidFill>
        <a:effectLst/>
      </p:bgPr>
    </p:bg>
    <p:spTree>
      <p:nvGrpSpPr>
        <p:cNvPr id="1" name="">
          <a:extLst>
            <a:ext uri="{FF2B5EF4-FFF2-40B4-BE49-F238E27FC236}">
              <a16:creationId xmlns:a16="http://schemas.microsoft.com/office/drawing/2014/main" id="{7C1CF9F0-E70C-90A2-545E-C54332EEE21B}"/>
            </a:ext>
          </a:extLst>
        </p:cNvPr>
        <p:cNvGrpSpPr/>
        <p:nvPr/>
      </p:nvGrpSpPr>
      <p:grpSpPr>
        <a:xfrm>
          <a:off x="0" y="0"/>
          <a:ext cx="0" cy="0"/>
          <a:chOff x="0" y="0"/>
          <a:chExt cx="0" cy="0"/>
        </a:xfrm>
      </p:grpSpPr>
      <p:pic>
        <p:nvPicPr>
          <p:cNvPr id="4" name="Picture 3" descr="A white octopus holding a fork and a fork&#10;&#10;AI-generated content may be incorrect.">
            <a:extLst>
              <a:ext uri="{FF2B5EF4-FFF2-40B4-BE49-F238E27FC236}">
                <a16:creationId xmlns:a16="http://schemas.microsoft.com/office/drawing/2014/main" id="{528C0A81-014D-8164-CF7C-BF09A7EB399F}"/>
              </a:ext>
            </a:extLst>
          </p:cNvPr>
          <p:cNvPicPr>
            <a:picLocks noChangeAspect="1"/>
          </p:cNvPicPr>
          <p:nvPr/>
        </p:nvPicPr>
        <p:blipFill>
          <a:blip r:embed="rId2">
            <a:alphaModFix amt="50000"/>
          </a:blip>
          <a:srcRect l="30775" t="14724" r="34088" b="38119"/>
          <a:stretch>
            <a:fillRect/>
          </a:stretch>
        </p:blipFill>
        <p:spPr>
          <a:xfrm>
            <a:off x="2679412" y="1276710"/>
            <a:ext cx="6833176" cy="5158597"/>
          </a:xfrm>
          <a:prstGeom prst="rect">
            <a:avLst/>
          </a:prstGeom>
        </p:spPr>
      </p:pic>
      <p:sp>
        <p:nvSpPr>
          <p:cNvPr id="7" name="TextBox 6">
            <a:extLst>
              <a:ext uri="{FF2B5EF4-FFF2-40B4-BE49-F238E27FC236}">
                <a16:creationId xmlns:a16="http://schemas.microsoft.com/office/drawing/2014/main" id="{AD1E4F84-0054-0CFA-B98F-CD5F05623C91}"/>
              </a:ext>
            </a:extLst>
          </p:cNvPr>
          <p:cNvSpPr txBox="1"/>
          <p:nvPr/>
        </p:nvSpPr>
        <p:spPr>
          <a:xfrm>
            <a:off x="1811307" y="2028616"/>
            <a:ext cx="8569386" cy="2800767"/>
          </a:xfrm>
          <a:prstGeom prst="rect">
            <a:avLst/>
          </a:prstGeom>
          <a:noFill/>
        </p:spPr>
        <p:txBody>
          <a:bodyPr wrap="square" rtlCol="0">
            <a:spAutoFit/>
          </a:bodyPr>
          <a:lstStyle/>
          <a:p>
            <a:pPr algn="ctr"/>
            <a:r>
              <a:rPr lang="en-US" sz="8800" b="1">
                <a:solidFill>
                  <a:srgbClr val="A1335F"/>
                </a:solidFill>
                <a:latin typeface="Cooper Black" panose="0208090404030B020404" pitchFamily="18" charset="77"/>
              </a:rPr>
              <a:t>STRATEGY &amp; CREATIVES </a:t>
            </a:r>
          </a:p>
        </p:txBody>
      </p:sp>
    </p:spTree>
    <p:extLst>
      <p:ext uri="{BB962C8B-B14F-4D97-AF65-F5344CB8AC3E}">
        <p14:creationId xmlns:p14="http://schemas.microsoft.com/office/powerpoint/2010/main" val="2854652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4F0"/>
        </a:solidFill>
        <a:effectLst/>
      </p:bgPr>
    </p:bg>
    <p:spTree>
      <p:nvGrpSpPr>
        <p:cNvPr id="1" name="">
          <a:extLst>
            <a:ext uri="{FF2B5EF4-FFF2-40B4-BE49-F238E27FC236}">
              <a16:creationId xmlns:a16="http://schemas.microsoft.com/office/drawing/2014/main" id="{928E9A85-B694-A4B5-7241-5DBF11165E82}"/>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86EC7994-9710-0AFF-D7E2-E2AC70A0C9BE}"/>
              </a:ext>
            </a:extLst>
          </p:cNvPr>
          <p:cNvGrpSpPr/>
          <p:nvPr/>
        </p:nvGrpSpPr>
        <p:grpSpPr>
          <a:xfrm>
            <a:off x="2223532" y="700842"/>
            <a:ext cx="7744935" cy="5846914"/>
            <a:chOff x="1811723" y="389311"/>
            <a:chExt cx="8568547" cy="6468688"/>
          </a:xfrm>
          <a:effectLst>
            <a:outerShdw blurRad="50800" dist="50800" dir="5400000" algn="ctr" rotWithShape="0">
              <a:srgbClr val="ED1896"/>
            </a:outerShdw>
          </a:effectLst>
        </p:grpSpPr>
        <p:pic>
          <p:nvPicPr>
            <p:cNvPr id="4" name="Picture 3" descr="A white octopus holding a fork and a fork&#10;&#10;AI-generated content may be incorrect.">
              <a:extLst>
                <a:ext uri="{FF2B5EF4-FFF2-40B4-BE49-F238E27FC236}">
                  <a16:creationId xmlns:a16="http://schemas.microsoft.com/office/drawing/2014/main" id="{777C1F08-1C0A-219D-F16C-48C66228A756}"/>
                </a:ext>
              </a:extLst>
            </p:cNvPr>
            <p:cNvPicPr>
              <a:picLocks noChangeAspect="1"/>
            </p:cNvPicPr>
            <p:nvPr/>
          </p:nvPicPr>
          <p:blipFill>
            <a:blip r:embed="rId2">
              <a:alphaModFix amt="50000"/>
            </a:blip>
            <a:srcRect l="30775" t="14724" r="34088" b="38119"/>
            <a:stretch>
              <a:fillRect/>
            </a:stretch>
          </p:blipFill>
          <p:spPr>
            <a:xfrm>
              <a:off x="1811723" y="389311"/>
              <a:ext cx="8568547" cy="6468688"/>
            </a:xfrm>
            <a:prstGeom prst="rect">
              <a:avLst/>
            </a:prstGeom>
          </p:spPr>
        </p:pic>
        <p:sp>
          <p:nvSpPr>
            <p:cNvPr id="3" name="Oval 2">
              <a:extLst>
                <a:ext uri="{FF2B5EF4-FFF2-40B4-BE49-F238E27FC236}">
                  <a16:creationId xmlns:a16="http://schemas.microsoft.com/office/drawing/2014/main" id="{6E9BC726-5977-2634-B2F7-52B86ECFAA2D}"/>
                </a:ext>
              </a:extLst>
            </p:cNvPr>
            <p:cNvSpPr/>
            <p:nvPr/>
          </p:nvSpPr>
          <p:spPr>
            <a:xfrm>
              <a:off x="4359729" y="2024743"/>
              <a:ext cx="3771900" cy="2253343"/>
            </a:xfrm>
            <a:prstGeom prst="ellipse">
              <a:avLst/>
            </a:prstGeom>
            <a:noFill/>
            <a:ln>
              <a:noFill/>
            </a:ln>
            <a:effectLst>
              <a:outerShdw blurRad="50800" dist="50800" dir="5400000" algn="ctr" rotWithShape="0">
                <a:srgbClr val="FBC2DA"/>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Double Wave 1">
            <a:extLst>
              <a:ext uri="{FF2B5EF4-FFF2-40B4-BE49-F238E27FC236}">
                <a16:creationId xmlns:a16="http://schemas.microsoft.com/office/drawing/2014/main" id="{CF1D8917-A33E-59F0-D4E5-4EF3988CC13A}"/>
              </a:ext>
            </a:extLst>
          </p:cNvPr>
          <p:cNvSpPr/>
          <p:nvPr/>
        </p:nvSpPr>
        <p:spPr>
          <a:xfrm>
            <a:off x="3505823" y="2410624"/>
            <a:ext cx="5450944" cy="2036751"/>
          </a:xfrm>
          <a:prstGeom prst="doubleWave">
            <a:avLst/>
          </a:prstGeom>
          <a:solidFill>
            <a:srgbClr val="FF1BA0"/>
          </a:solidFill>
          <a:ln cap="rnd">
            <a:solidFill>
              <a:srgbClr val="FF1B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Cooper Black" panose="0208090404030B020404" pitchFamily="18" charset="77"/>
              </a:rPr>
              <a:t>THE CHALLENGE</a:t>
            </a:r>
          </a:p>
        </p:txBody>
      </p:sp>
    </p:spTree>
    <p:extLst>
      <p:ext uri="{BB962C8B-B14F-4D97-AF65-F5344CB8AC3E}">
        <p14:creationId xmlns:p14="http://schemas.microsoft.com/office/powerpoint/2010/main" val="2337260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D79BF-A5B7-8659-0774-889C5D67FCA6}"/>
            </a:ext>
          </a:extLst>
        </p:cNvPr>
        <p:cNvGrpSpPr/>
        <p:nvPr/>
      </p:nvGrpSpPr>
      <p:grpSpPr>
        <a:xfrm>
          <a:off x="0" y="0"/>
          <a:ext cx="0" cy="0"/>
          <a:chOff x="0" y="0"/>
          <a:chExt cx="0" cy="0"/>
        </a:xfrm>
      </p:grpSpPr>
      <p:sp>
        <p:nvSpPr>
          <p:cNvPr id="25" name="TextBox 24">
            <a:extLst>
              <a:ext uri="{FF2B5EF4-FFF2-40B4-BE49-F238E27FC236}">
                <a16:creationId xmlns:a16="http://schemas.microsoft.com/office/drawing/2014/main" id="{F7D3DF90-6A50-8D21-3374-CB0F047DC53A}"/>
              </a:ext>
            </a:extLst>
          </p:cNvPr>
          <p:cNvSpPr txBox="1"/>
          <p:nvPr/>
        </p:nvSpPr>
        <p:spPr>
          <a:xfrm>
            <a:off x="502641" y="204371"/>
            <a:ext cx="6291490" cy="1107996"/>
          </a:xfrm>
          <a:prstGeom prst="rect">
            <a:avLst/>
          </a:prstGeom>
          <a:noFill/>
        </p:spPr>
        <p:txBody>
          <a:bodyPr wrap="square" rtlCol="0">
            <a:spAutoFit/>
          </a:bodyPr>
          <a:lstStyle/>
          <a:p>
            <a:r>
              <a:rPr lang="en-US" sz="6600" b="1">
                <a:solidFill>
                  <a:srgbClr val="CE417A"/>
                </a:solidFill>
                <a:latin typeface="Cooper Black" panose="0208090404030B020404" pitchFamily="18" charset="77"/>
              </a:rPr>
              <a:t>AGENDA</a:t>
            </a:r>
          </a:p>
        </p:txBody>
      </p:sp>
      <p:grpSp>
        <p:nvGrpSpPr>
          <p:cNvPr id="38" name="Group 37">
            <a:extLst>
              <a:ext uri="{FF2B5EF4-FFF2-40B4-BE49-F238E27FC236}">
                <a16:creationId xmlns:a16="http://schemas.microsoft.com/office/drawing/2014/main" id="{F7D16A29-5E56-9549-7B79-7C36517E45B9}"/>
              </a:ext>
            </a:extLst>
          </p:cNvPr>
          <p:cNvGrpSpPr/>
          <p:nvPr/>
        </p:nvGrpSpPr>
        <p:grpSpPr>
          <a:xfrm>
            <a:off x="129556" y="1419202"/>
            <a:ext cx="13098764" cy="1389224"/>
            <a:chOff x="853924" y="1003004"/>
            <a:chExt cx="12354273" cy="1529734"/>
          </a:xfrm>
        </p:grpSpPr>
        <p:sp>
          <p:nvSpPr>
            <p:cNvPr id="4" name="Rounded Rectangle 3">
              <a:extLst>
                <a:ext uri="{FF2B5EF4-FFF2-40B4-BE49-F238E27FC236}">
                  <a16:creationId xmlns:a16="http://schemas.microsoft.com/office/drawing/2014/main" id="{25D8B3C6-B032-69B3-0F76-1E8897847D51}"/>
                </a:ext>
              </a:extLst>
            </p:cNvPr>
            <p:cNvSpPr/>
            <p:nvPr/>
          </p:nvSpPr>
          <p:spPr>
            <a:xfrm>
              <a:off x="853924" y="1003004"/>
              <a:ext cx="12354273" cy="1483283"/>
            </a:xfrm>
            <a:prstGeom prst="roundRect">
              <a:avLst>
                <a:gd name="adj" fmla="val 50000"/>
              </a:avLst>
            </a:prstGeom>
            <a:solidFill>
              <a:srgbClr val="FF1BA0">
                <a:alpha val="18040"/>
              </a:srgb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E417A"/>
                </a:solidFill>
              </a:endParaRPr>
            </a:p>
          </p:txBody>
        </p:sp>
        <p:grpSp>
          <p:nvGrpSpPr>
            <p:cNvPr id="16" name="Group 15">
              <a:extLst>
                <a:ext uri="{FF2B5EF4-FFF2-40B4-BE49-F238E27FC236}">
                  <a16:creationId xmlns:a16="http://schemas.microsoft.com/office/drawing/2014/main" id="{0A7E20FE-5211-65FF-EAB2-513302E794BC}"/>
                </a:ext>
              </a:extLst>
            </p:cNvPr>
            <p:cNvGrpSpPr/>
            <p:nvPr/>
          </p:nvGrpSpPr>
          <p:grpSpPr>
            <a:xfrm>
              <a:off x="1196338" y="1056583"/>
              <a:ext cx="1955343" cy="1476155"/>
              <a:chOff x="92990" y="2262752"/>
              <a:chExt cx="4030547" cy="3042797"/>
            </a:xfrm>
          </p:grpSpPr>
          <p:pic>
            <p:nvPicPr>
              <p:cNvPr id="17" name="Picture 16" descr="A white octopus holding a fork and a fork&#10;&#10;AI-generated content may be incorrect.">
                <a:extLst>
                  <a:ext uri="{FF2B5EF4-FFF2-40B4-BE49-F238E27FC236}">
                    <a16:creationId xmlns:a16="http://schemas.microsoft.com/office/drawing/2014/main" id="{57CF7810-8306-1F04-F003-97E58E75F1BA}"/>
                  </a:ext>
                </a:extLst>
              </p:cNvPr>
              <p:cNvPicPr>
                <a:picLocks noChangeAspect="1"/>
              </p:cNvPicPr>
              <p:nvPr/>
            </p:nvPicPr>
            <p:blipFill>
              <a:blip r:embed="rId2"/>
              <a:srcRect l="30775" t="14724" r="34088" b="38119"/>
              <a:stretch>
                <a:fillRect/>
              </a:stretch>
            </p:blipFill>
            <p:spPr>
              <a:xfrm>
                <a:off x="92990" y="2262752"/>
                <a:ext cx="4030547" cy="3042797"/>
              </a:xfrm>
              <a:prstGeom prst="rect">
                <a:avLst/>
              </a:prstGeom>
            </p:spPr>
          </p:pic>
          <p:sp>
            <p:nvSpPr>
              <p:cNvPr id="18" name="Oval 17">
                <a:extLst>
                  <a:ext uri="{FF2B5EF4-FFF2-40B4-BE49-F238E27FC236}">
                    <a16:creationId xmlns:a16="http://schemas.microsoft.com/office/drawing/2014/main" id="{45909BBE-2C00-51E0-A9BA-8AA3F6A3FB16}"/>
                  </a:ext>
                </a:extLst>
              </p:cNvPr>
              <p:cNvSpPr/>
              <p:nvPr/>
            </p:nvSpPr>
            <p:spPr>
              <a:xfrm>
                <a:off x="1255856" y="2677332"/>
                <a:ext cx="1843805" cy="1503336"/>
              </a:xfrm>
              <a:prstGeom prst="ellipse">
                <a:avLst/>
              </a:prstGeom>
              <a:solidFill>
                <a:srgbClr val="FCFE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E417A"/>
                  </a:solidFill>
                </a:endParaRPr>
              </a:p>
            </p:txBody>
          </p:sp>
        </p:grpSp>
        <p:sp>
          <p:nvSpPr>
            <p:cNvPr id="26" name="TextBox 25">
              <a:extLst>
                <a:ext uri="{FF2B5EF4-FFF2-40B4-BE49-F238E27FC236}">
                  <a16:creationId xmlns:a16="http://schemas.microsoft.com/office/drawing/2014/main" id="{392B0D53-2CF6-5DC0-ED7F-6B6891C6448E}"/>
                </a:ext>
              </a:extLst>
            </p:cNvPr>
            <p:cNvSpPr txBox="1"/>
            <p:nvPr/>
          </p:nvSpPr>
          <p:spPr>
            <a:xfrm>
              <a:off x="3292516" y="1390702"/>
              <a:ext cx="3490845" cy="779484"/>
            </a:xfrm>
            <a:prstGeom prst="rect">
              <a:avLst/>
            </a:prstGeom>
            <a:noFill/>
          </p:spPr>
          <p:txBody>
            <a:bodyPr wrap="square" rtlCol="0">
              <a:spAutoFit/>
            </a:bodyPr>
            <a:lstStyle/>
            <a:p>
              <a:r>
                <a:rPr lang="en-US" sz="4000">
                  <a:solidFill>
                    <a:srgbClr val="CE417A"/>
                  </a:solidFill>
                  <a:latin typeface="Cooper Black" panose="0208090404030B020404" pitchFamily="18" charset="77"/>
                </a:rPr>
                <a:t>DISCOVERY</a:t>
              </a:r>
            </a:p>
          </p:txBody>
        </p:sp>
        <p:sp>
          <p:nvSpPr>
            <p:cNvPr id="29" name="TextBox 28">
              <a:extLst>
                <a:ext uri="{FF2B5EF4-FFF2-40B4-BE49-F238E27FC236}">
                  <a16:creationId xmlns:a16="http://schemas.microsoft.com/office/drawing/2014/main" id="{F4BFDE99-B3F4-0F0A-B4F4-A998E11FA9BF}"/>
                </a:ext>
              </a:extLst>
            </p:cNvPr>
            <p:cNvSpPr txBox="1"/>
            <p:nvPr/>
          </p:nvSpPr>
          <p:spPr>
            <a:xfrm>
              <a:off x="7139706" y="1133793"/>
              <a:ext cx="5283199" cy="1321734"/>
            </a:xfrm>
            <a:prstGeom prst="rect">
              <a:avLst/>
            </a:prstGeom>
            <a:noFill/>
          </p:spPr>
          <p:txBody>
            <a:bodyPr wrap="square" rtlCol="0">
              <a:spAutoFit/>
            </a:bodyPr>
            <a:lstStyle/>
            <a:p>
              <a:pPr marL="571500" indent="-571500">
                <a:buFont typeface="Arial" panose="020B0604020202020204" pitchFamily="34" charset="0"/>
                <a:buChar char="•"/>
              </a:pPr>
              <a:r>
                <a:rPr lang="en-US" sz="2400">
                  <a:solidFill>
                    <a:srgbClr val="CE417A"/>
                  </a:solidFill>
                  <a:latin typeface="Franklin Gothic Book" panose="020B0503020102020204" pitchFamily="34" charset="0"/>
                </a:rPr>
                <a:t>INDUSTRY INSIGHTS</a:t>
              </a:r>
            </a:p>
            <a:p>
              <a:pPr marL="571500" indent="-571500">
                <a:buFont typeface="Arial" panose="020B0604020202020204" pitchFamily="34" charset="0"/>
                <a:buChar char="•"/>
              </a:pPr>
              <a:r>
                <a:rPr lang="en-US" sz="2400">
                  <a:solidFill>
                    <a:srgbClr val="CE417A"/>
                  </a:solidFill>
                  <a:latin typeface="Franklin Gothic Book" panose="020B0503020102020204" pitchFamily="34" charset="0"/>
                </a:rPr>
                <a:t>COMPANY INSIGHTS</a:t>
              </a:r>
            </a:p>
            <a:p>
              <a:pPr marL="571500" indent="-571500">
                <a:buFont typeface="Arial" panose="020B0604020202020204" pitchFamily="34" charset="0"/>
                <a:buChar char="•"/>
              </a:pPr>
              <a:r>
                <a:rPr lang="en-US" sz="2400">
                  <a:solidFill>
                    <a:srgbClr val="CE417A"/>
                  </a:solidFill>
                  <a:latin typeface="Franklin Gothic Book" panose="020B0503020102020204" pitchFamily="34" charset="0"/>
                </a:rPr>
                <a:t>CULTURAL CONTEXT</a:t>
              </a:r>
            </a:p>
          </p:txBody>
        </p:sp>
        <p:sp>
          <p:nvSpPr>
            <p:cNvPr id="31" name="TextBox 30">
              <a:extLst>
                <a:ext uri="{FF2B5EF4-FFF2-40B4-BE49-F238E27FC236}">
                  <a16:creationId xmlns:a16="http://schemas.microsoft.com/office/drawing/2014/main" id="{5AF1AB3E-B076-1900-49B9-5990F8415434}"/>
                </a:ext>
              </a:extLst>
            </p:cNvPr>
            <p:cNvSpPr txBox="1"/>
            <p:nvPr/>
          </p:nvSpPr>
          <p:spPr>
            <a:xfrm>
              <a:off x="1840882" y="1330490"/>
              <a:ext cx="666251" cy="779484"/>
            </a:xfrm>
            <a:prstGeom prst="rect">
              <a:avLst/>
            </a:prstGeom>
            <a:noFill/>
          </p:spPr>
          <p:txBody>
            <a:bodyPr wrap="square" rtlCol="0">
              <a:spAutoFit/>
            </a:bodyPr>
            <a:lstStyle/>
            <a:p>
              <a:pPr algn="ctr"/>
              <a:r>
                <a:rPr lang="en-US" sz="4000" b="1">
                  <a:solidFill>
                    <a:srgbClr val="CE417A"/>
                  </a:solidFill>
                  <a:latin typeface="Franklin Gothic Heavy" panose="020B0603020102020204" pitchFamily="34" charset="0"/>
                </a:rPr>
                <a:t>1</a:t>
              </a:r>
            </a:p>
          </p:txBody>
        </p:sp>
      </p:grpSp>
      <p:grpSp>
        <p:nvGrpSpPr>
          <p:cNvPr id="37" name="Group 36">
            <a:extLst>
              <a:ext uri="{FF2B5EF4-FFF2-40B4-BE49-F238E27FC236}">
                <a16:creationId xmlns:a16="http://schemas.microsoft.com/office/drawing/2014/main" id="{E38DF772-0AE6-197A-E1AE-1E505943E25D}"/>
              </a:ext>
            </a:extLst>
          </p:cNvPr>
          <p:cNvGrpSpPr/>
          <p:nvPr/>
        </p:nvGrpSpPr>
        <p:grpSpPr>
          <a:xfrm>
            <a:off x="129555" y="2967918"/>
            <a:ext cx="13294583" cy="1767215"/>
            <a:chOff x="853924" y="2798260"/>
            <a:chExt cx="12890997" cy="1837407"/>
          </a:xfrm>
        </p:grpSpPr>
        <p:sp>
          <p:nvSpPr>
            <p:cNvPr id="5" name="Rounded Rectangle 4">
              <a:extLst>
                <a:ext uri="{FF2B5EF4-FFF2-40B4-BE49-F238E27FC236}">
                  <a16:creationId xmlns:a16="http://schemas.microsoft.com/office/drawing/2014/main" id="{A5B7583A-8017-28B0-3210-1CEEB1FA23AB}"/>
                </a:ext>
              </a:extLst>
            </p:cNvPr>
            <p:cNvSpPr/>
            <p:nvPr/>
          </p:nvSpPr>
          <p:spPr>
            <a:xfrm>
              <a:off x="853924" y="2798260"/>
              <a:ext cx="12890997" cy="1837407"/>
            </a:xfrm>
            <a:prstGeom prst="roundRect">
              <a:avLst>
                <a:gd name="adj" fmla="val 50000"/>
              </a:avLst>
            </a:prstGeom>
            <a:solidFill>
              <a:srgbClr val="FF1BA0">
                <a:alpha val="39776"/>
              </a:srgb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E417A"/>
                </a:solidFill>
              </a:endParaRPr>
            </a:p>
          </p:txBody>
        </p:sp>
        <p:grpSp>
          <p:nvGrpSpPr>
            <p:cNvPr id="19" name="Group 18">
              <a:extLst>
                <a:ext uri="{FF2B5EF4-FFF2-40B4-BE49-F238E27FC236}">
                  <a16:creationId xmlns:a16="http://schemas.microsoft.com/office/drawing/2014/main" id="{C9EB8588-32D8-6A49-E5C3-C6C1C69D5499}"/>
                </a:ext>
              </a:extLst>
            </p:cNvPr>
            <p:cNvGrpSpPr/>
            <p:nvPr/>
          </p:nvGrpSpPr>
          <p:grpSpPr>
            <a:xfrm>
              <a:off x="1162625" y="2997494"/>
              <a:ext cx="1955343" cy="1476155"/>
              <a:chOff x="92990" y="2262752"/>
              <a:chExt cx="4030547" cy="3042797"/>
            </a:xfrm>
          </p:grpSpPr>
          <p:pic>
            <p:nvPicPr>
              <p:cNvPr id="20" name="Picture 19" descr="A white octopus holding a fork and a fork&#10;&#10;AI-generated content may be incorrect.">
                <a:extLst>
                  <a:ext uri="{FF2B5EF4-FFF2-40B4-BE49-F238E27FC236}">
                    <a16:creationId xmlns:a16="http://schemas.microsoft.com/office/drawing/2014/main" id="{42A6A9D0-8D9A-88A9-4767-DBBEDFE61744}"/>
                  </a:ext>
                </a:extLst>
              </p:cNvPr>
              <p:cNvPicPr>
                <a:picLocks noChangeAspect="1"/>
              </p:cNvPicPr>
              <p:nvPr/>
            </p:nvPicPr>
            <p:blipFill>
              <a:blip r:embed="rId2"/>
              <a:srcRect l="30775" t="14724" r="34088" b="38119"/>
              <a:stretch>
                <a:fillRect/>
              </a:stretch>
            </p:blipFill>
            <p:spPr>
              <a:xfrm>
                <a:off x="92990" y="2262752"/>
                <a:ext cx="4030547" cy="3042797"/>
              </a:xfrm>
              <a:prstGeom prst="rect">
                <a:avLst/>
              </a:prstGeom>
            </p:spPr>
          </p:pic>
          <p:sp>
            <p:nvSpPr>
              <p:cNvPr id="21" name="Oval 20">
                <a:extLst>
                  <a:ext uri="{FF2B5EF4-FFF2-40B4-BE49-F238E27FC236}">
                    <a16:creationId xmlns:a16="http://schemas.microsoft.com/office/drawing/2014/main" id="{3C3A0A02-6727-4395-2558-75FCBDA03A1D}"/>
                  </a:ext>
                </a:extLst>
              </p:cNvPr>
              <p:cNvSpPr/>
              <p:nvPr/>
            </p:nvSpPr>
            <p:spPr>
              <a:xfrm>
                <a:off x="1255856" y="2677332"/>
                <a:ext cx="1843805" cy="1503336"/>
              </a:xfrm>
              <a:prstGeom prst="ellipse">
                <a:avLst/>
              </a:prstGeom>
              <a:solidFill>
                <a:srgbClr val="FCFE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E417A"/>
                  </a:solidFill>
                </a:endParaRPr>
              </a:p>
            </p:txBody>
          </p:sp>
        </p:grpSp>
        <p:sp>
          <p:nvSpPr>
            <p:cNvPr id="27" name="TextBox 26">
              <a:extLst>
                <a:ext uri="{FF2B5EF4-FFF2-40B4-BE49-F238E27FC236}">
                  <a16:creationId xmlns:a16="http://schemas.microsoft.com/office/drawing/2014/main" id="{C6E5C3DE-C989-BD1B-D486-8C8AFF69C38B}"/>
                </a:ext>
              </a:extLst>
            </p:cNvPr>
            <p:cNvSpPr txBox="1"/>
            <p:nvPr/>
          </p:nvSpPr>
          <p:spPr>
            <a:xfrm>
              <a:off x="3292516" y="3055243"/>
              <a:ext cx="8899484" cy="1376005"/>
            </a:xfrm>
            <a:prstGeom prst="rect">
              <a:avLst/>
            </a:prstGeom>
            <a:noFill/>
          </p:spPr>
          <p:txBody>
            <a:bodyPr wrap="square" rtlCol="0">
              <a:spAutoFit/>
            </a:bodyPr>
            <a:lstStyle/>
            <a:p>
              <a:r>
                <a:rPr lang="en-US" sz="4000">
                  <a:solidFill>
                    <a:srgbClr val="CE417A"/>
                  </a:solidFill>
                  <a:latin typeface="Cooper Black" panose="0208090404030B020404" pitchFamily="18" charset="77"/>
                </a:rPr>
                <a:t>STRATEGY</a:t>
              </a:r>
            </a:p>
            <a:p>
              <a:r>
                <a:rPr lang="en-US" sz="4000">
                  <a:solidFill>
                    <a:srgbClr val="CE417A"/>
                  </a:solidFill>
                  <a:latin typeface="Cooper Black" panose="0208090404030B020404" pitchFamily="18" charset="77"/>
                </a:rPr>
                <a:t>&amp; CREATIVES</a:t>
              </a:r>
            </a:p>
          </p:txBody>
        </p:sp>
        <p:sp>
          <p:nvSpPr>
            <p:cNvPr id="30" name="TextBox 29">
              <a:extLst>
                <a:ext uri="{FF2B5EF4-FFF2-40B4-BE49-F238E27FC236}">
                  <a16:creationId xmlns:a16="http://schemas.microsoft.com/office/drawing/2014/main" id="{25ADAFBD-4647-8E30-2AF7-7A0E94FCB4FE}"/>
                </a:ext>
              </a:extLst>
            </p:cNvPr>
            <p:cNvSpPr txBox="1"/>
            <p:nvPr/>
          </p:nvSpPr>
          <p:spPr>
            <a:xfrm>
              <a:off x="7316183" y="2895242"/>
              <a:ext cx="5283199" cy="1696006"/>
            </a:xfrm>
            <a:prstGeom prst="rect">
              <a:avLst/>
            </a:prstGeom>
            <a:noFill/>
          </p:spPr>
          <p:txBody>
            <a:bodyPr wrap="square" rtlCol="0">
              <a:spAutoFit/>
            </a:bodyPr>
            <a:lstStyle/>
            <a:p>
              <a:pPr marL="342900" indent="-342900">
                <a:buFont typeface="Arial" panose="020B0604020202020204" pitchFamily="34" charset="0"/>
                <a:buChar char="•"/>
              </a:pPr>
              <a:r>
                <a:rPr lang="en-US" sz="2000">
                  <a:solidFill>
                    <a:srgbClr val="CE417A"/>
                  </a:solidFill>
                  <a:latin typeface="Franklin Gothic Book" panose="020B0503020102020204" pitchFamily="34" charset="0"/>
                </a:rPr>
                <a:t>THE CHALLENGE</a:t>
              </a:r>
            </a:p>
            <a:p>
              <a:pPr marL="342900" indent="-342900">
                <a:buFont typeface="Arial" panose="020B0604020202020204" pitchFamily="34" charset="0"/>
                <a:buChar char="•"/>
              </a:pPr>
              <a:r>
                <a:rPr lang="en-US" sz="2000">
                  <a:solidFill>
                    <a:srgbClr val="CE417A"/>
                  </a:solidFill>
                  <a:latin typeface="Franklin Gothic Book" panose="020B0503020102020204" pitchFamily="34" charset="0"/>
                </a:rPr>
                <a:t>TARGET AUDIENCE</a:t>
              </a:r>
            </a:p>
            <a:p>
              <a:pPr marL="342900" indent="-342900">
                <a:buFont typeface="Arial" panose="020B0604020202020204" pitchFamily="34" charset="0"/>
                <a:buChar char="•"/>
              </a:pPr>
              <a:r>
                <a:rPr lang="en-US" sz="2000">
                  <a:solidFill>
                    <a:srgbClr val="CE417A"/>
                  </a:solidFill>
                  <a:latin typeface="Franklin Gothic Book" panose="020B0503020102020204" pitchFamily="34" charset="0"/>
                </a:rPr>
                <a:t>COMPETITIVE LANDSCAPE</a:t>
              </a:r>
            </a:p>
            <a:p>
              <a:pPr marL="342900" indent="-342900">
                <a:buFont typeface="Arial" panose="020B0604020202020204" pitchFamily="34" charset="0"/>
                <a:buChar char="•"/>
              </a:pPr>
              <a:r>
                <a:rPr lang="en-US" sz="2000">
                  <a:solidFill>
                    <a:srgbClr val="CE417A"/>
                  </a:solidFill>
                  <a:latin typeface="Franklin Gothic Book" panose="020B0503020102020204" pitchFamily="34" charset="0"/>
                </a:rPr>
                <a:t>RECOMMENDED STRATEGIES AND CREATIVES</a:t>
              </a:r>
            </a:p>
          </p:txBody>
        </p:sp>
        <p:sp>
          <p:nvSpPr>
            <p:cNvPr id="32" name="TextBox 31">
              <a:extLst>
                <a:ext uri="{FF2B5EF4-FFF2-40B4-BE49-F238E27FC236}">
                  <a16:creationId xmlns:a16="http://schemas.microsoft.com/office/drawing/2014/main" id="{C10E1976-3AD9-D058-0291-21499AE29226}"/>
                </a:ext>
              </a:extLst>
            </p:cNvPr>
            <p:cNvSpPr txBox="1"/>
            <p:nvPr/>
          </p:nvSpPr>
          <p:spPr>
            <a:xfrm>
              <a:off x="1840883" y="3209334"/>
              <a:ext cx="666251" cy="736003"/>
            </a:xfrm>
            <a:prstGeom prst="rect">
              <a:avLst/>
            </a:prstGeom>
            <a:noFill/>
          </p:spPr>
          <p:txBody>
            <a:bodyPr wrap="square" rtlCol="0">
              <a:spAutoFit/>
            </a:bodyPr>
            <a:lstStyle/>
            <a:p>
              <a:pPr algn="ctr"/>
              <a:r>
                <a:rPr lang="en-US" sz="4000" b="1">
                  <a:solidFill>
                    <a:srgbClr val="CE417A"/>
                  </a:solidFill>
                  <a:latin typeface="Franklin Gothic Heavy" panose="020B0603020102020204" pitchFamily="34" charset="0"/>
                </a:rPr>
                <a:t>2</a:t>
              </a:r>
            </a:p>
          </p:txBody>
        </p:sp>
      </p:grpSp>
      <p:grpSp>
        <p:nvGrpSpPr>
          <p:cNvPr id="36" name="Group 35">
            <a:extLst>
              <a:ext uri="{FF2B5EF4-FFF2-40B4-BE49-F238E27FC236}">
                <a16:creationId xmlns:a16="http://schemas.microsoft.com/office/drawing/2014/main" id="{22914C07-B347-5FFD-6D1D-09C880023128}"/>
              </a:ext>
            </a:extLst>
          </p:cNvPr>
          <p:cNvGrpSpPr/>
          <p:nvPr/>
        </p:nvGrpSpPr>
        <p:grpSpPr>
          <a:xfrm>
            <a:off x="129556" y="4889862"/>
            <a:ext cx="13288801" cy="1549918"/>
            <a:chOff x="853924" y="4788450"/>
            <a:chExt cx="12354273" cy="1549918"/>
          </a:xfrm>
        </p:grpSpPr>
        <p:grpSp>
          <p:nvGrpSpPr>
            <p:cNvPr id="34" name="Group 33">
              <a:extLst>
                <a:ext uri="{FF2B5EF4-FFF2-40B4-BE49-F238E27FC236}">
                  <a16:creationId xmlns:a16="http://schemas.microsoft.com/office/drawing/2014/main" id="{C0DCF9A2-3258-5F87-632C-68C6FEB17276}"/>
                </a:ext>
              </a:extLst>
            </p:cNvPr>
            <p:cNvGrpSpPr/>
            <p:nvPr/>
          </p:nvGrpSpPr>
          <p:grpSpPr>
            <a:xfrm>
              <a:off x="853924" y="4788450"/>
              <a:ext cx="12354273" cy="1476155"/>
              <a:chOff x="853924" y="4788450"/>
              <a:chExt cx="12354273" cy="1476155"/>
            </a:xfrm>
          </p:grpSpPr>
          <p:sp>
            <p:nvSpPr>
              <p:cNvPr id="6" name="Rounded Rectangle 5">
                <a:extLst>
                  <a:ext uri="{FF2B5EF4-FFF2-40B4-BE49-F238E27FC236}">
                    <a16:creationId xmlns:a16="http://schemas.microsoft.com/office/drawing/2014/main" id="{8EA93423-4826-EC3B-9968-AE02D1F2DE5C}"/>
                  </a:ext>
                </a:extLst>
              </p:cNvPr>
              <p:cNvSpPr/>
              <p:nvPr/>
            </p:nvSpPr>
            <p:spPr>
              <a:xfrm>
                <a:off x="853924" y="4788450"/>
                <a:ext cx="12354273" cy="1476155"/>
              </a:xfrm>
              <a:prstGeom prst="roundRect">
                <a:avLst>
                  <a:gd name="adj" fmla="val 50000"/>
                </a:avLst>
              </a:prstGeom>
              <a:solidFill>
                <a:srgbClr val="FF1BA0">
                  <a:alpha val="74724"/>
                </a:srgb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E417A"/>
                  </a:solidFill>
                </a:endParaRPr>
              </a:p>
            </p:txBody>
          </p:sp>
          <p:sp>
            <p:nvSpPr>
              <p:cNvPr id="28" name="TextBox 27">
                <a:extLst>
                  <a:ext uri="{FF2B5EF4-FFF2-40B4-BE49-F238E27FC236}">
                    <a16:creationId xmlns:a16="http://schemas.microsoft.com/office/drawing/2014/main" id="{BCC9182B-775E-41EE-E6EE-E8C181F7A28B}"/>
                  </a:ext>
                </a:extLst>
              </p:cNvPr>
              <p:cNvSpPr txBox="1"/>
              <p:nvPr/>
            </p:nvSpPr>
            <p:spPr>
              <a:xfrm>
                <a:off x="3292516" y="5172584"/>
                <a:ext cx="3915422" cy="707886"/>
              </a:xfrm>
              <a:prstGeom prst="rect">
                <a:avLst/>
              </a:prstGeom>
              <a:noFill/>
            </p:spPr>
            <p:txBody>
              <a:bodyPr wrap="square" rtlCol="0">
                <a:spAutoFit/>
              </a:bodyPr>
              <a:lstStyle/>
              <a:p>
                <a:r>
                  <a:rPr lang="en-US" sz="4000">
                    <a:solidFill>
                      <a:srgbClr val="A1335F"/>
                    </a:solidFill>
                    <a:latin typeface="Cooper Black" panose="0208090404030B020404" pitchFamily="18" charset="77"/>
                  </a:rPr>
                  <a:t>CONCLUSION</a:t>
                </a:r>
              </a:p>
            </p:txBody>
          </p:sp>
          <p:sp>
            <p:nvSpPr>
              <p:cNvPr id="33" name="TextBox 32">
                <a:extLst>
                  <a:ext uri="{FF2B5EF4-FFF2-40B4-BE49-F238E27FC236}">
                    <a16:creationId xmlns:a16="http://schemas.microsoft.com/office/drawing/2014/main" id="{4C642527-5CFE-4B4C-5D1B-A02851A25CF4}"/>
                  </a:ext>
                </a:extLst>
              </p:cNvPr>
              <p:cNvSpPr txBox="1"/>
              <p:nvPr/>
            </p:nvSpPr>
            <p:spPr>
              <a:xfrm>
                <a:off x="1689109" y="5117749"/>
                <a:ext cx="666251" cy="707886"/>
              </a:xfrm>
              <a:prstGeom prst="rect">
                <a:avLst/>
              </a:prstGeom>
              <a:noFill/>
            </p:spPr>
            <p:txBody>
              <a:bodyPr wrap="square" rtlCol="0">
                <a:spAutoFit/>
              </a:bodyPr>
              <a:lstStyle/>
              <a:p>
                <a:pPr algn="ctr"/>
                <a:r>
                  <a:rPr lang="en-US" sz="4000" b="1">
                    <a:solidFill>
                      <a:srgbClr val="CE417A"/>
                    </a:solidFill>
                    <a:latin typeface="Franklin Gothic Heavy" panose="020B0603020102020204" pitchFamily="34" charset="0"/>
                  </a:rPr>
                  <a:t>3</a:t>
                </a:r>
              </a:p>
            </p:txBody>
          </p:sp>
        </p:grpSp>
        <p:grpSp>
          <p:nvGrpSpPr>
            <p:cNvPr id="22" name="Group 21">
              <a:extLst>
                <a:ext uri="{FF2B5EF4-FFF2-40B4-BE49-F238E27FC236}">
                  <a16:creationId xmlns:a16="http://schemas.microsoft.com/office/drawing/2014/main" id="{EF71D21F-D9EC-38C2-056A-A072FA12C03C}"/>
                </a:ext>
              </a:extLst>
            </p:cNvPr>
            <p:cNvGrpSpPr/>
            <p:nvPr/>
          </p:nvGrpSpPr>
          <p:grpSpPr>
            <a:xfrm>
              <a:off x="1122540" y="4862213"/>
              <a:ext cx="1955343" cy="1476155"/>
              <a:chOff x="92990" y="2262752"/>
              <a:chExt cx="4030547" cy="3042797"/>
            </a:xfrm>
          </p:grpSpPr>
          <p:pic>
            <p:nvPicPr>
              <p:cNvPr id="23" name="Picture 22" descr="A white octopus holding a fork and a fork&#10;&#10;AI-generated content may be incorrect.">
                <a:extLst>
                  <a:ext uri="{FF2B5EF4-FFF2-40B4-BE49-F238E27FC236}">
                    <a16:creationId xmlns:a16="http://schemas.microsoft.com/office/drawing/2014/main" id="{F170868C-D513-65CC-DF6A-9FD51276E6C0}"/>
                  </a:ext>
                </a:extLst>
              </p:cNvPr>
              <p:cNvPicPr>
                <a:picLocks noChangeAspect="1"/>
              </p:cNvPicPr>
              <p:nvPr/>
            </p:nvPicPr>
            <p:blipFill>
              <a:blip r:embed="rId2"/>
              <a:srcRect l="30775" t="14724" r="34088" b="38119"/>
              <a:stretch>
                <a:fillRect/>
              </a:stretch>
            </p:blipFill>
            <p:spPr>
              <a:xfrm>
                <a:off x="92990" y="2262752"/>
                <a:ext cx="4030547" cy="3042797"/>
              </a:xfrm>
              <a:prstGeom prst="rect">
                <a:avLst/>
              </a:prstGeom>
            </p:spPr>
          </p:pic>
          <p:sp>
            <p:nvSpPr>
              <p:cNvPr id="24" name="Oval 23">
                <a:extLst>
                  <a:ext uri="{FF2B5EF4-FFF2-40B4-BE49-F238E27FC236}">
                    <a16:creationId xmlns:a16="http://schemas.microsoft.com/office/drawing/2014/main" id="{D5DE910B-7D8E-C80C-46E9-C3E4C86529FB}"/>
                  </a:ext>
                </a:extLst>
              </p:cNvPr>
              <p:cNvSpPr/>
              <p:nvPr/>
            </p:nvSpPr>
            <p:spPr>
              <a:xfrm>
                <a:off x="1255856" y="2677332"/>
                <a:ext cx="1843805" cy="1503336"/>
              </a:xfrm>
              <a:prstGeom prst="ellipse">
                <a:avLst/>
              </a:prstGeom>
              <a:solidFill>
                <a:srgbClr val="FCFE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E417A"/>
                  </a:solidFill>
                </a:endParaRPr>
              </a:p>
            </p:txBody>
          </p:sp>
        </p:grpSp>
        <p:sp>
          <p:nvSpPr>
            <p:cNvPr id="35" name="TextBox 34">
              <a:extLst>
                <a:ext uri="{FF2B5EF4-FFF2-40B4-BE49-F238E27FC236}">
                  <a16:creationId xmlns:a16="http://schemas.microsoft.com/office/drawing/2014/main" id="{F9F3C721-94E7-595D-1AF1-BD22370A698D}"/>
                </a:ext>
              </a:extLst>
            </p:cNvPr>
            <p:cNvSpPr txBox="1"/>
            <p:nvPr/>
          </p:nvSpPr>
          <p:spPr>
            <a:xfrm>
              <a:off x="1796425" y="5074053"/>
              <a:ext cx="666251" cy="707886"/>
            </a:xfrm>
            <a:prstGeom prst="rect">
              <a:avLst/>
            </a:prstGeom>
            <a:noFill/>
          </p:spPr>
          <p:txBody>
            <a:bodyPr wrap="square" rtlCol="0">
              <a:spAutoFit/>
            </a:bodyPr>
            <a:lstStyle/>
            <a:p>
              <a:pPr algn="ctr"/>
              <a:r>
                <a:rPr lang="en-US" sz="4000" b="1">
                  <a:solidFill>
                    <a:srgbClr val="CE417A"/>
                  </a:solidFill>
                  <a:latin typeface="Franklin Gothic Heavy" panose="020B0603020102020204" pitchFamily="34" charset="0"/>
                </a:rPr>
                <a:t>3</a:t>
              </a:r>
            </a:p>
          </p:txBody>
        </p:sp>
      </p:grpSp>
    </p:spTree>
    <p:extLst>
      <p:ext uri="{BB962C8B-B14F-4D97-AF65-F5344CB8AC3E}">
        <p14:creationId xmlns:p14="http://schemas.microsoft.com/office/powerpoint/2010/main" val="2149716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4F0"/>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7728778E-7455-7280-FB5E-1B48E5D985C1}"/>
              </a:ext>
            </a:extLst>
          </p:cNvPr>
          <p:cNvSpPr/>
          <p:nvPr/>
        </p:nvSpPr>
        <p:spPr>
          <a:xfrm>
            <a:off x="1702466" y="2202824"/>
            <a:ext cx="8787065" cy="3812965"/>
          </a:xfrm>
          <a:prstGeom prst="roundRect">
            <a:avLst>
              <a:gd name="adj" fmla="val 645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ED1896"/>
                </a:solidFill>
                <a:latin typeface="Franklin Gothic Demi" panose="020B0603020102020204" pitchFamily="34" charset="0"/>
              </a:rPr>
              <a:t>IN A MARKET SATURATED WITH COUNTLESS</a:t>
            </a:r>
          </a:p>
          <a:p>
            <a:pPr algn="ctr"/>
            <a:r>
              <a:rPr lang="en-US" sz="2800" b="1">
                <a:solidFill>
                  <a:srgbClr val="ED1896"/>
                </a:solidFill>
                <a:latin typeface="Franklin Gothic Demi" panose="020B0603020102020204" pitchFamily="34" charset="0"/>
              </a:rPr>
              <a:t>APPS COMPETING FOR ATTENTION, OUR GOAL</a:t>
            </a:r>
          </a:p>
          <a:p>
            <a:pPr algn="ctr"/>
            <a:r>
              <a:rPr lang="en-US" sz="2800" b="1">
                <a:solidFill>
                  <a:srgbClr val="ED1896"/>
                </a:solidFill>
                <a:latin typeface="Franklin Gothic Demi" panose="020B0603020102020204" pitchFamily="34" charset="0"/>
              </a:rPr>
              <a:t>IS TO CREATE STRONG BRAND PRESENCE THAT</a:t>
            </a:r>
          </a:p>
          <a:p>
            <a:pPr algn="ctr"/>
            <a:r>
              <a:rPr lang="en-US" sz="2800" b="1">
                <a:solidFill>
                  <a:srgbClr val="ED1896"/>
                </a:solidFill>
                <a:latin typeface="Franklin Gothic Demi" panose="020B0603020102020204" pitchFamily="34" charset="0"/>
              </a:rPr>
              <a:t>NOT ONLY ATTRACTS USERS TO DOWNLOAD</a:t>
            </a:r>
          </a:p>
          <a:p>
            <a:pPr algn="ctr"/>
            <a:r>
              <a:rPr lang="en-US" sz="2800" b="1">
                <a:solidFill>
                  <a:srgbClr val="ED1896"/>
                </a:solidFill>
                <a:latin typeface="Franklin Gothic Demi" panose="020B0603020102020204" pitchFamily="34" charset="0"/>
              </a:rPr>
              <a:t>THE APP BUT ALSO KEEPS THEM ACTIVELY</a:t>
            </a:r>
          </a:p>
          <a:p>
            <a:pPr algn="ctr"/>
            <a:r>
              <a:rPr lang="en-US" sz="2800" b="1">
                <a:solidFill>
                  <a:srgbClr val="ED1896"/>
                </a:solidFill>
                <a:latin typeface="Franklin Gothic Demi" panose="020B0603020102020204" pitchFamily="34" charset="0"/>
              </a:rPr>
              <a:t>ENGAGED OVER TIME.</a:t>
            </a:r>
          </a:p>
        </p:txBody>
      </p:sp>
      <p:sp>
        <p:nvSpPr>
          <p:cNvPr id="2" name="Title 1">
            <a:extLst>
              <a:ext uri="{FF2B5EF4-FFF2-40B4-BE49-F238E27FC236}">
                <a16:creationId xmlns:a16="http://schemas.microsoft.com/office/drawing/2014/main" id="{5C96B701-A361-C82B-99A0-718F3828D3EA}"/>
              </a:ext>
            </a:extLst>
          </p:cNvPr>
          <p:cNvSpPr>
            <a:spLocks noGrp="1"/>
          </p:cNvSpPr>
          <p:nvPr>
            <p:ph type="title"/>
          </p:nvPr>
        </p:nvSpPr>
        <p:spPr>
          <a:xfrm>
            <a:off x="838199" y="842211"/>
            <a:ext cx="10515600" cy="1325563"/>
          </a:xfrm>
        </p:spPr>
        <p:txBody>
          <a:bodyPr/>
          <a:lstStyle/>
          <a:p>
            <a:pPr algn="ctr"/>
            <a:r>
              <a:rPr lang="en-US" b="1">
                <a:solidFill>
                  <a:srgbClr val="A1335F"/>
                </a:solidFill>
                <a:latin typeface="Cooper Black" panose="0208090404030B020404" pitchFamily="18" charset="77"/>
              </a:rPr>
              <a:t>THE CHALLENGE</a:t>
            </a:r>
          </a:p>
        </p:txBody>
      </p:sp>
    </p:spTree>
    <p:extLst>
      <p:ext uri="{BB962C8B-B14F-4D97-AF65-F5344CB8AC3E}">
        <p14:creationId xmlns:p14="http://schemas.microsoft.com/office/powerpoint/2010/main" val="344065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4F0"/>
        </a:solidFill>
        <a:effectLst/>
      </p:bgPr>
    </p:bg>
    <p:spTree>
      <p:nvGrpSpPr>
        <p:cNvPr id="1" name="">
          <a:extLst>
            <a:ext uri="{FF2B5EF4-FFF2-40B4-BE49-F238E27FC236}">
              <a16:creationId xmlns:a16="http://schemas.microsoft.com/office/drawing/2014/main" id="{24B78B89-949A-C9C6-94D0-57163B3001AB}"/>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2752934B-0C05-912E-7433-49D2876D838D}"/>
              </a:ext>
            </a:extLst>
          </p:cNvPr>
          <p:cNvGrpSpPr/>
          <p:nvPr/>
        </p:nvGrpSpPr>
        <p:grpSpPr>
          <a:xfrm>
            <a:off x="2223532" y="700842"/>
            <a:ext cx="7744935" cy="5846914"/>
            <a:chOff x="1811723" y="389311"/>
            <a:chExt cx="8568547" cy="6468688"/>
          </a:xfrm>
          <a:effectLst>
            <a:outerShdw blurRad="50800" dist="50800" dir="5400000" algn="ctr" rotWithShape="0">
              <a:srgbClr val="ED1896"/>
            </a:outerShdw>
          </a:effectLst>
        </p:grpSpPr>
        <p:pic>
          <p:nvPicPr>
            <p:cNvPr id="4" name="Picture 3" descr="A white octopus holding a fork and a fork&#10;&#10;AI-generated content may be incorrect.">
              <a:extLst>
                <a:ext uri="{FF2B5EF4-FFF2-40B4-BE49-F238E27FC236}">
                  <a16:creationId xmlns:a16="http://schemas.microsoft.com/office/drawing/2014/main" id="{8B634627-E614-A4CB-2BA0-6340F27B6327}"/>
                </a:ext>
              </a:extLst>
            </p:cNvPr>
            <p:cNvPicPr>
              <a:picLocks noChangeAspect="1"/>
            </p:cNvPicPr>
            <p:nvPr/>
          </p:nvPicPr>
          <p:blipFill>
            <a:blip r:embed="rId2">
              <a:alphaModFix amt="50000"/>
            </a:blip>
            <a:srcRect l="30775" t="14724" r="34088" b="38119"/>
            <a:stretch>
              <a:fillRect/>
            </a:stretch>
          </p:blipFill>
          <p:spPr>
            <a:xfrm>
              <a:off x="1811723" y="389311"/>
              <a:ext cx="8568547" cy="6468688"/>
            </a:xfrm>
            <a:prstGeom prst="rect">
              <a:avLst/>
            </a:prstGeom>
          </p:spPr>
        </p:pic>
        <p:sp>
          <p:nvSpPr>
            <p:cNvPr id="3" name="Oval 2">
              <a:extLst>
                <a:ext uri="{FF2B5EF4-FFF2-40B4-BE49-F238E27FC236}">
                  <a16:creationId xmlns:a16="http://schemas.microsoft.com/office/drawing/2014/main" id="{C9287882-0A98-633F-B501-3F7BC6F9C508}"/>
                </a:ext>
              </a:extLst>
            </p:cNvPr>
            <p:cNvSpPr/>
            <p:nvPr/>
          </p:nvSpPr>
          <p:spPr>
            <a:xfrm>
              <a:off x="4359729" y="2024743"/>
              <a:ext cx="3771900" cy="2253343"/>
            </a:xfrm>
            <a:prstGeom prst="ellipse">
              <a:avLst/>
            </a:prstGeom>
            <a:noFill/>
            <a:ln>
              <a:noFill/>
            </a:ln>
            <a:effectLst>
              <a:outerShdw blurRad="50800" dist="50800" dir="5400000" algn="ctr" rotWithShape="0">
                <a:srgbClr val="FBC2DA"/>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Double Wave 1">
            <a:extLst>
              <a:ext uri="{FF2B5EF4-FFF2-40B4-BE49-F238E27FC236}">
                <a16:creationId xmlns:a16="http://schemas.microsoft.com/office/drawing/2014/main" id="{043C98CD-FD26-1FC7-D6E7-3575CA9A672F}"/>
              </a:ext>
            </a:extLst>
          </p:cNvPr>
          <p:cNvSpPr/>
          <p:nvPr/>
        </p:nvSpPr>
        <p:spPr>
          <a:xfrm>
            <a:off x="3505823" y="2410624"/>
            <a:ext cx="5450944" cy="2036751"/>
          </a:xfrm>
          <a:prstGeom prst="doubleWave">
            <a:avLst/>
          </a:prstGeom>
          <a:solidFill>
            <a:srgbClr val="FF1BA0"/>
          </a:solidFill>
          <a:ln cap="rnd">
            <a:solidFill>
              <a:srgbClr val="FF1B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Cooper Black" panose="0208090404030B020404" pitchFamily="18" charset="77"/>
              </a:rPr>
              <a:t>TARGET AUDIENCE</a:t>
            </a:r>
          </a:p>
        </p:txBody>
      </p:sp>
    </p:spTree>
    <p:extLst>
      <p:ext uri="{BB962C8B-B14F-4D97-AF65-F5344CB8AC3E}">
        <p14:creationId xmlns:p14="http://schemas.microsoft.com/office/powerpoint/2010/main" val="1446912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4F0"/>
        </a:solidFill>
        <a:effectLst/>
      </p:bgPr>
    </p:bg>
    <p:spTree>
      <p:nvGrpSpPr>
        <p:cNvPr id="1" name="">
          <a:extLst>
            <a:ext uri="{FF2B5EF4-FFF2-40B4-BE49-F238E27FC236}">
              <a16:creationId xmlns:a16="http://schemas.microsoft.com/office/drawing/2014/main" id="{B33640C7-04F3-23F7-7B74-9F5915FCBFE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1CB1EDD-87A9-EA6B-A582-74F9EA72FCEA}"/>
              </a:ext>
            </a:extLst>
          </p:cNvPr>
          <p:cNvSpPr>
            <a:spLocks noGrp="1"/>
          </p:cNvSpPr>
          <p:nvPr>
            <p:ph type="title"/>
          </p:nvPr>
        </p:nvSpPr>
        <p:spPr/>
        <p:txBody>
          <a:bodyPr/>
          <a:lstStyle/>
          <a:p>
            <a:r>
              <a:rPr lang="en-US" b="1">
                <a:solidFill>
                  <a:srgbClr val="A1335F"/>
                </a:solidFill>
                <a:latin typeface="Cooper Black" panose="0208090404030B020404" pitchFamily="18" charset="77"/>
              </a:rPr>
              <a:t>TARGET AUDIENCE</a:t>
            </a:r>
          </a:p>
        </p:txBody>
      </p:sp>
      <p:sp>
        <p:nvSpPr>
          <p:cNvPr id="2" name="Content Placeholder 1">
            <a:extLst>
              <a:ext uri="{FF2B5EF4-FFF2-40B4-BE49-F238E27FC236}">
                <a16:creationId xmlns:a16="http://schemas.microsoft.com/office/drawing/2014/main" id="{EB6FEFC3-9F93-382F-8542-FBA50F3A0F0E}"/>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E1319255-8480-7AAA-D5E7-582E86E5578D}"/>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426339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4F0"/>
        </a:solidFill>
        <a:effectLst/>
      </p:bgPr>
    </p:bg>
    <p:spTree>
      <p:nvGrpSpPr>
        <p:cNvPr id="1" name="">
          <a:extLst>
            <a:ext uri="{FF2B5EF4-FFF2-40B4-BE49-F238E27FC236}">
              <a16:creationId xmlns:a16="http://schemas.microsoft.com/office/drawing/2014/main" id="{CC78AD11-E28D-EFD7-41CF-774E9CECBCAB}"/>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B20D5E7F-1158-9862-6F9F-9188008BF698}"/>
              </a:ext>
            </a:extLst>
          </p:cNvPr>
          <p:cNvGrpSpPr/>
          <p:nvPr/>
        </p:nvGrpSpPr>
        <p:grpSpPr>
          <a:xfrm>
            <a:off x="2223532" y="700842"/>
            <a:ext cx="7744935" cy="5846914"/>
            <a:chOff x="1811723" y="389311"/>
            <a:chExt cx="8568547" cy="6468688"/>
          </a:xfrm>
          <a:effectLst>
            <a:outerShdw blurRad="50800" dist="50800" dir="5400000" algn="ctr" rotWithShape="0">
              <a:srgbClr val="ED1896"/>
            </a:outerShdw>
          </a:effectLst>
        </p:grpSpPr>
        <p:pic>
          <p:nvPicPr>
            <p:cNvPr id="4" name="Picture 3" descr="A white octopus holding a fork and a fork&#10;&#10;AI-generated content may be incorrect.">
              <a:extLst>
                <a:ext uri="{FF2B5EF4-FFF2-40B4-BE49-F238E27FC236}">
                  <a16:creationId xmlns:a16="http://schemas.microsoft.com/office/drawing/2014/main" id="{0E8C4B0D-08AA-C2F5-5192-68E5043B2064}"/>
                </a:ext>
              </a:extLst>
            </p:cNvPr>
            <p:cNvPicPr>
              <a:picLocks noChangeAspect="1"/>
            </p:cNvPicPr>
            <p:nvPr/>
          </p:nvPicPr>
          <p:blipFill>
            <a:blip r:embed="rId2">
              <a:alphaModFix amt="50000"/>
            </a:blip>
            <a:srcRect l="30775" t="14724" r="34088" b="38119"/>
            <a:stretch>
              <a:fillRect/>
            </a:stretch>
          </p:blipFill>
          <p:spPr>
            <a:xfrm>
              <a:off x="1811723" y="389311"/>
              <a:ext cx="8568547" cy="6468688"/>
            </a:xfrm>
            <a:prstGeom prst="rect">
              <a:avLst/>
            </a:prstGeom>
          </p:spPr>
        </p:pic>
        <p:sp>
          <p:nvSpPr>
            <p:cNvPr id="3" name="Oval 2">
              <a:extLst>
                <a:ext uri="{FF2B5EF4-FFF2-40B4-BE49-F238E27FC236}">
                  <a16:creationId xmlns:a16="http://schemas.microsoft.com/office/drawing/2014/main" id="{869778C3-4EF0-0E56-ECD2-77FDF992687C}"/>
                </a:ext>
              </a:extLst>
            </p:cNvPr>
            <p:cNvSpPr/>
            <p:nvPr/>
          </p:nvSpPr>
          <p:spPr>
            <a:xfrm>
              <a:off x="4359729" y="2024743"/>
              <a:ext cx="3771900" cy="2253343"/>
            </a:xfrm>
            <a:prstGeom prst="ellipse">
              <a:avLst/>
            </a:prstGeom>
            <a:noFill/>
            <a:ln>
              <a:noFill/>
            </a:ln>
            <a:effectLst>
              <a:outerShdw blurRad="50800" dist="50800" dir="5400000" algn="ctr" rotWithShape="0">
                <a:srgbClr val="FBC2DA"/>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Double Wave 1">
            <a:extLst>
              <a:ext uri="{FF2B5EF4-FFF2-40B4-BE49-F238E27FC236}">
                <a16:creationId xmlns:a16="http://schemas.microsoft.com/office/drawing/2014/main" id="{E8A15994-A4DD-3816-3DCC-55A375DCC005}"/>
              </a:ext>
            </a:extLst>
          </p:cNvPr>
          <p:cNvSpPr/>
          <p:nvPr/>
        </p:nvSpPr>
        <p:spPr>
          <a:xfrm>
            <a:off x="3505823" y="2410624"/>
            <a:ext cx="5450944" cy="2036751"/>
          </a:xfrm>
          <a:prstGeom prst="doubleWave">
            <a:avLst/>
          </a:prstGeom>
          <a:solidFill>
            <a:srgbClr val="FF1BA0"/>
          </a:solidFill>
          <a:ln cap="rnd">
            <a:solidFill>
              <a:srgbClr val="FF1B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Cooper Black" panose="0208090404030B020404" pitchFamily="18" charset="77"/>
              </a:rPr>
              <a:t>COMPETITIVE ANALYSIS</a:t>
            </a:r>
          </a:p>
        </p:txBody>
      </p:sp>
    </p:spTree>
    <p:extLst>
      <p:ext uri="{BB962C8B-B14F-4D97-AF65-F5344CB8AC3E}">
        <p14:creationId xmlns:p14="http://schemas.microsoft.com/office/powerpoint/2010/main" val="374799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4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07072-F835-542B-0EA5-0905A015FCAC}"/>
              </a:ext>
            </a:extLst>
          </p:cNvPr>
          <p:cNvSpPr>
            <a:spLocks noGrp="1"/>
          </p:cNvSpPr>
          <p:nvPr>
            <p:ph type="title"/>
          </p:nvPr>
        </p:nvSpPr>
        <p:spPr>
          <a:xfrm>
            <a:off x="838200" y="802229"/>
            <a:ext cx="10515600" cy="1325563"/>
          </a:xfrm>
        </p:spPr>
        <p:txBody>
          <a:bodyPr/>
          <a:lstStyle/>
          <a:p>
            <a:pPr algn="ctr"/>
            <a:r>
              <a:rPr lang="en-US">
                <a:solidFill>
                  <a:srgbClr val="A1335F"/>
                </a:solidFill>
                <a:latin typeface="Cooper Black" panose="0208090404030B020404" pitchFamily="18" charset="77"/>
              </a:rPr>
              <a:t>SIZZL’S COMPETITORS</a:t>
            </a:r>
          </a:p>
        </p:txBody>
      </p:sp>
      <p:grpSp>
        <p:nvGrpSpPr>
          <p:cNvPr id="5" name="Group 4">
            <a:extLst>
              <a:ext uri="{FF2B5EF4-FFF2-40B4-BE49-F238E27FC236}">
                <a16:creationId xmlns:a16="http://schemas.microsoft.com/office/drawing/2014/main" id="{3A91694E-80F9-23C4-7F5B-7A11C6AE4A9E}"/>
              </a:ext>
            </a:extLst>
          </p:cNvPr>
          <p:cNvGrpSpPr/>
          <p:nvPr/>
        </p:nvGrpSpPr>
        <p:grpSpPr>
          <a:xfrm>
            <a:off x="1121268" y="2576063"/>
            <a:ext cx="3311487" cy="3217211"/>
            <a:chOff x="4182035" y="1375416"/>
            <a:chExt cx="4738452" cy="4603551"/>
          </a:xfrm>
        </p:grpSpPr>
        <p:pic>
          <p:nvPicPr>
            <p:cNvPr id="6" name="Picture 2">
              <a:extLst>
                <a:ext uri="{FF2B5EF4-FFF2-40B4-BE49-F238E27FC236}">
                  <a16:creationId xmlns:a16="http://schemas.microsoft.com/office/drawing/2014/main" id="{7A31D63D-E776-EA66-B0B4-27ED02F2A7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8290" y="1501238"/>
              <a:ext cx="1927761" cy="19277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iktok Icon PNGs for Free Download">
              <a:extLst>
                <a:ext uri="{FF2B5EF4-FFF2-40B4-BE49-F238E27FC236}">
                  <a16:creationId xmlns:a16="http://schemas.microsoft.com/office/drawing/2014/main" id="{C503C628-0697-08A5-F836-1783A2093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9179" y="1375416"/>
              <a:ext cx="2053583" cy="20535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CF9AC68D-AFBE-3508-1619-0953E48798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2035" y="3711136"/>
              <a:ext cx="2094016" cy="14666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twitch logo png, twitch icon transparent png 18930502 PNG">
              <a:extLst>
                <a:ext uri="{FF2B5EF4-FFF2-40B4-BE49-F238E27FC236}">
                  <a16:creationId xmlns:a16="http://schemas.microsoft.com/office/drawing/2014/main" id="{D5404CF9-77A2-A7B1-C426-22916145CD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1452" y="2909932"/>
              <a:ext cx="3069035" cy="3069035"/>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2" descr="Privacy Policy — Pepper– The Social Cooking App to Share Food with Friends.">
            <a:extLst>
              <a:ext uri="{FF2B5EF4-FFF2-40B4-BE49-F238E27FC236}">
                <a16:creationId xmlns:a16="http://schemas.microsoft.com/office/drawing/2014/main" id="{4EECD271-A34A-25C5-9AB7-81DCC4D80B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5193" y="2586649"/>
            <a:ext cx="2849137" cy="2849137"/>
          </a:xfrm>
          <a:prstGeom prst="roundRect">
            <a:avLst>
              <a:gd name="adj" fmla="val 10921"/>
            </a:avLst>
          </a:prstGeom>
          <a:ln>
            <a:noFill/>
          </a:ln>
          <a:effectLst>
            <a:outerShdw sx="1000" sy="1000" algn="tl" rotWithShape="0">
              <a:srgbClr val="000000">
                <a:alpha val="0"/>
              </a:srgbClr>
            </a:outerShdw>
          </a:effectLst>
          <a:extLst>
            <a:ext uri="{909E8E84-426E-40DD-AFC4-6F175D3DCCD1}">
              <a14:hiddenFill xmlns:a14="http://schemas.microsoft.com/office/drawing/2010/main">
                <a:solidFill>
                  <a:srgbClr val="FFFFFF"/>
                </a:solidFill>
              </a14:hiddenFill>
            </a:ext>
          </a:extLst>
        </p:spPr>
      </p:pic>
      <p:pic>
        <p:nvPicPr>
          <p:cNvPr id="11" name="Picture 2" descr="Beli App | Restaurant List Keeping">
            <a:extLst>
              <a:ext uri="{FF2B5EF4-FFF2-40B4-BE49-F238E27FC236}">
                <a16:creationId xmlns:a16="http://schemas.microsoft.com/office/drawing/2014/main" id="{0C48FC24-268E-CAE5-7D4D-0420727D01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1595" y="2574757"/>
            <a:ext cx="2849137" cy="2849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449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alpha val="80000"/>
          </a:schemeClr>
        </a:solidFill>
        <a:effectLst/>
      </p:bgPr>
    </p:bg>
    <p:spTree>
      <p:nvGrpSpPr>
        <p:cNvPr id="1" name="">
          <a:extLst>
            <a:ext uri="{FF2B5EF4-FFF2-40B4-BE49-F238E27FC236}">
              <a16:creationId xmlns:a16="http://schemas.microsoft.com/office/drawing/2014/main" id="{F7409DF8-4833-E709-9E3B-5C78888B0F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4A3B75-5FE8-9993-42EB-C7C8C3694E1E}"/>
              </a:ext>
            </a:extLst>
          </p:cNvPr>
          <p:cNvSpPr>
            <a:spLocks noGrp="1"/>
          </p:cNvSpPr>
          <p:nvPr>
            <p:ph type="title"/>
          </p:nvPr>
        </p:nvSpPr>
        <p:spPr>
          <a:xfrm>
            <a:off x="838200" y="544357"/>
            <a:ext cx="10515600" cy="1325563"/>
          </a:xfrm>
        </p:spPr>
        <p:txBody>
          <a:bodyPr/>
          <a:lstStyle/>
          <a:p>
            <a:pPr algn="ctr"/>
            <a:r>
              <a:rPr lang="en-US">
                <a:solidFill>
                  <a:schemeClr val="bg1"/>
                </a:solidFill>
                <a:latin typeface="Cooper Black" panose="0208090404030B020404" pitchFamily="18" charset="77"/>
              </a:rPr>
              <a:t>INSTAGRAM, TIKTOK, YOUTUBE, TWITCH</a:t>
            </a:r>
          </a:p>
        </p:txBody>
      </p:sp>
      <p:sp>
        <p:nvSpPr>
          <p:cNvPr id="4" name="Content Placeholder 3">
            <a:extLst>
              <a:ext uri="{FF2B5EF4-FFF2-40B4-BE49-F238E27FC236}">
                <a16:creationId xmlns:a16="http://schemas.microsoft.com/office/drawing/2014/main" id="{E207320C-DF98-CE85-01C4-917FD3151D97}"/>
              </a:ext>
            </a:extLst>
          </p:cNvPr>
          <p:cNvSpPr>
            <a:spLocks noGrp="1"/>
          </p:cNvSpPr>
          <p:nvPr>
            <p:ph sz="half" idx="1"/>
          </p:nvPr>
        </p:nvSpPr>
        <p:spPr>
          <a:xfrm>
            <a:off x="6032132" y="1962305"/>
            <a:ext cx="5620606" cy="4351338"/>
          </a:xfrm>
        </p:spPr>
        <p:txBody>
          <a:bodyPr>
            <a:normAutofit/>
          </a:bodyPr>
          <a:lstStyle/>
          <a:p>
            <a:r>
              <a:rPr lang="en-US" sz="2400" b="1">
                <a:solidFill>
                  <a:schemeClr val="bg1"/>
                </a:solidFill>
                <a:latin typeface="Franklin Gothic Heavy" panose="020B0603020102020204" pitchFamily="34" charset="0"/>
              </a:rPr>
              <a:t>Archetype: </a:t>
            </a:r>
            <a:r>
              <a:rPr lang="en-US" sz="2400">
                <a:solidFill>
                  <a:schemeClr val="bg1"/>
                </a:solidFill>
                <a:latin typeface="Franklin Gothic Book" panose="020B0503020102020204" pitchFamily="34" charset="0"/>
              </a:rPr>
              <a:t>Jester</a:t>
            </a:r>
          </a:p>
          <a:p>
            <a:r>
              <a:rPr lang="en-US" sz="2400" b="1">
                <a:solidFill>
                  <a:schemeClr val="bg1"/>
                </a:solidFill>
                <a:latin typeface="Franklin Gothic Heavy" panose="020B0603020102020204" pitchFamily="34" charset="0"/>
              </a:rPr>
              <a:t>Core Desire: </a:t>
            </a:r>
            <a:r>
              <a:rPr lang="en-US" sz="2400">
                <a:solidFill>
                  <a:schemeClr val="bg1"/>
                </a:solidFill>
                <a:latin typeface="Franklin Gothic Book" panose="020B0503020102020204" pitchFamily="34" charset="0"/>
              </a:rPr>
              <a:t>Enjoyment</a:t>
            </a:r>
          </a:p>
          <a:p>
            <a:r>
              <a:rPr lang="en-US" sz="2400" b="1">
                <a:solidFill>
                  <a:schemeClr val="bg1"/>
                </a:solidFill>
                <a:latin typeface="Franklin Gothic Heavy" panose="020B0603020102020204" pitchFamily="34" charset="0"/>
              </a:rPr>
              <a:t>Characterized by: </a:t>
            </a:r>
            <a:r>
              <a:rPr lang="en-US" sz="2400">
                <a:solidFill>
                  <a:schemeClr val="bg1"/>
                </a:solidFill>
                <a:latin typeface="Franklin Gothic Book" panose="020B0503020102020204" pitchFamily="34" charset="0"/>
              </a:rPr>
              <a:t>Fun, Humorous, Playfulness, Entertainment</a:t>
            </a:r>
          </a:p>
          <a:p>
            <a:pPr marL="0" indent="0">
              <a:buNone/>
            </a:pPr>
            <a:r>
              <a:rPr lang="en-US" sz="2400" b="1" err="1">
                <a:solidFill>
                  <a:schemeClr val="bg1"/>
                </a:solidFill>
                <a:latin typeface="Franklin Gothic Demi" panose="020B0603020102020204" pitchFamily="34" charset="0"/>
              </a:rPr>
              <a:t>Tiktok</a:t>
            </a:r>
            <a:r>
              <a:rPr lang="en-US" sz="2400">
                <a:solidFill>
                  <a:schemeClr val="bg1"/>
                </a:solidFill>
                <a:latin typeface="Franklin Gothic Book" panose="020B0503020102020204" pitchFamily="34" charset="0"/>
              </a:rPr>
              <a:t>: #1 Entertainment in App Store</a:t>
            </a:r>
          </a:p>
          <a:p>
            <a:pPr marL="0" indent="0">
              <a:buNone/>
            </a:pPr>
            <a:r>
              <a:rPr lang="en-US" sz="2400" b="1">
                <a:solidFill>
                  <a:schemeClr val="bg1"/>
                </a:solidFill>
                <a:latin typeface="Franklin Gothic Demi" panose="020B0603020102020204" pitchFamily="34" charset="0"/>
              </a:rPr>
              <a:t>Instagram</a:t>
            </a:r>
            <a:r>
              <a:rPr lang="en-US" sz="2400">
                <a:solidFill>
                  <a:schemeClr val="bg1"/>
                </a:solidFill>
                <a:latin typeface="Franklin Gothic Book" panose="020B0503020102020204" pitchFamily="34" charset="0"/>
              </a:rPr>
              <a:t>: #3 Photo &amp; Video in App Store</a:t>
            </a:r>
          </a:p>
          <a:p>
            <a:pPr marL="0" indent="0">
              <a:buNone/>
            </a:pPr>
            <a:r>
              <a:rPr lang="en-US" sz="2400" b="1" err="1">
                <a:solidFill>
                  <a:schemeClr val="bg1"/>
                </a:solidFill>
                <a:latin typeface="Franklin Gothic Demi" panose="020B0603020102020204" pitchFamily="34" charset="0"/>
              </a:rPr>
              <a:t>Youtube</a:t>
            </a:r>
            <a:r>
              <a:rPr lang="en-US" sz="2400">
                <a:solidFill>
                  <a:schemeClr val="bg1"/>
                </a:solidFill>
                <a:latin typeface="Franklin Gothic Book" panose="020B0503020102020204" pitchFamily="34" charset="0"/>
              </a:rPr>
              <a:t>: #5 Photo &amp; Video in App Store</a:t>
            </a:r>
          </a:p>
          <a:p>
            <a:pPr marL="0" indent="0">
              <a:buNone/>
            </a:pPr>
            <a:r>
              <a:rPr lang="en-US" sz="2400" b="1">
                <a:solidFill>
                  <a:schemeClr val="bg1"/>
                </a:solidFill>
                <a:latin typeface="Franklin Gothic Demi" panose="020B0603020102020204" pitchFamily="34" charset="0"/>
              </a:rPr>
              <a:t>Twitch</a:t>
            </a:r>
            <a:r>
              <a:rPr lang="en-US" sz="2400">
                <a:solidFill>
                  <a:schemeClr val="bg1"/>
                </a:solidFill>
                <a:latin typeface="Franklin Gothic Book" panose="020B0503020102020204" pitchFamily="34" charset="0"/>
              </a:rPr>
              <a:t>: #12 Photo &amp; Video in App Store</a:t>
            </a:r>
          </a:p>
          <a:p>
            <a:endParaRPr lang="en-US" sz="2400">
              <a:solidFill>
                <a:schemeClr val="bg1"/>
              </a:solidFill>
              <a:latin typeface="Franklin Gothic Book" panose="020B0503020102020204" pitchFamily="34" charset="0"/>
            </a:endParaRPr>
          </a:p>
        </p:txBody>
      </p:sp>
      <p:sp>
        <p:nvSpPr>
          <p:cNvPr id="5" name="TextBox 4">
            <a:extLst>
              <a:ext uri="{FF2B5EF4-FFF2-40B4-BE49-F238E27FC236}">
                <a16:creationId xmlns:a16="http://schemas.microsoft.com/office/drawing/2014/main" id="{A391972F-EB40-70D5-EB18-CFA01C62F90F}"/>
              </a:ext>
            </a:extLst>
          </p:cNvPr>
          <p:cNvSpPr txBox="1"/>
          <p:nvPr/>
        </p:nvSpPr>
        <p:spPr>
          <a:xfrm>
            <a:off x="978268" y="5600005"/>
            <a:ext cx="9525236" cy="646331"/>
          </a:xfrm>
          <a:prstGeom prst="rect">
            <a:avLst/>
          </a:prstGeom>
          <a:noFill/>
        </p:spPr>
        <p:txBody>
          <a:bodyPr wrap="none" rtlCol="0">
            <a:spAutoFit/>
          </a:bodyPr>
          <a:lstStyle/>
          <a:p>
            <a:r>
              <a:rPr lang="en-US" b="1">
                <a:solidFill>
                  <a:schemeClr val="bg1"/>
                </a:solidFill>
                <a:latin typeface="Franklin Gothic Heavy" panose="020B0603020102020204" pitchFamily="34" charset="0"/>
              </a:rPr>
              <a:t>SIZZL’S ADVANTAGE: </a:t>
            </a:r>
            <a:r>
              <a:rPr lang="en-US">
                <a:solidFill>
                  <a:schemeClr val="bg1"/>
                </a:solidFill>
                <a:latin typeface="Franklin Gothic Book" panose="020B0503020102020204" pitchFamily="34" charset="0"/>
              </a:rPr>
              <a:t>allows users to mix competition AND social media, exclusive food content</a:t>
            </a:r>
          </a:p>
          <a:p>
            <a:endParaRPr lang="en-US">
              <a:solidFill>
                <a:schemeClr val="bg1"/>
              </a:solidFill>
              <a:latin typeface="Franklin Gothic Book" panose="020B0503020102020204" pitchFamily="34" charset="0"/>
            </a:endParaRPr>
          </a:p>
        </p:txBody>
      </p:sp>
      <p:grpSp>
        <p:nvGrpSpPr>
          <p:cNvPr id="8" name="Group 7">
            <a:extLst>
              <a:ext uri="{FF2B5EF4-FFF2-40B4-BE49-F238E27FC236}">
                <a16:creationId xmlns:a16="http://schemas.microsoft.com/office/drawing/2014/main" id="{7B202DA5-B32C-AF87-728E-04D8137203D3}"/>
              </a:ext>
            </a:extLst>
          </p:cNvPr>
          <p:cNvGrpSpPr/>
          <p:nvPr/>
        </p:nvGrpSpPr>
        <p:grpSpPr>
          <a:xfrm>
            <a:off x="1516874" y="2039382"/>
            <a:ext cx="3902506" cy="3791404"/>
            <a:chOff x="4182035" y="1375416"/>
            <a:chExt cx="4738452" cy="4603551"/>
          </a:xfrm>
        </p:grpSpPr>
        <p:pic>
          <p:nvPicPr>
            <p:cNvPr id="9" name="Picture 2">
              <a:extLst>
                <a:ext uri="{FF2B5EF4-FFF2-40B4-BE49-F238E27FC236}">
                  <a16:creationId xmlns:a16="http://schemas.microsoft.com/office/drawing/2014/main" id="{6FFCA170-FEE8-A6FE-4FB0-8B593BD020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8290" y="1501238"/>
              <a:ext cx="1927761" cy="19277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iktok Icon PNGs for Free Download">
              <a:extLst>
                <a:ext uri="{FF2B5EF4-FFF2-40B4-BE49-F238E27FC236}">
                  <a16:creationId xmlns:a16="http://schemas.microsoft.com/office/drawing/2014/main" id="{A7BAA16D-14A0-EA54-5EAC-97AA4FC13D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9179" y="1375416"/>
              <a:ext cx="2053583" cy="20535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58E18E1A-F3EE-31A1-2E92-FAA845488E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2035" y="3711136"/>
              <a:ext cx="2094016" cy="14666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twitch logo png, twitch icon transparent png 18930502 PNG">
              <a:extLst>
                <a:ext uri="{FF2B5EF4-FFF2-40B4-BE49-F238E27FC236}">
                  <a16:creationId xmlns:a16="http://schemas.microsoft.com/office/drawing/2014/main" id="{F9E7C948-8EA0-6FD2-8B3A-CFB0FD78CA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1452" y="2909932"/>
              <a:ext cx="3069035" cy="3069035"/>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06CEF7F0-C0E7-D537-A147-64398F83B197}"/>
              </a:ext>
            </a:extLst>
          </p:cNvPr>
          <p:cNvSpPr txBox="1"/>
          <p:nvPr/>
        </p:nvSpPr>
        <p:spPr>
          <a:xfrm>
            <a:off x="91440" y="6041540"/>
            <a:ext cx="4091608" cy="1169551"/>
          </a:xfrm>
          <a:prstGeom prst="rect">
            <a:avLst/>
          </a:prstGeom>
          <a:noFill/>
        </p:spPr>
        <p:txBody>
          <a:bodyPr wrap="square" rtlCol="0">
            <a:spAutoFit/>
          </a:bodyPr>
          <a:lstStyle/>
          <a:p>
            <a:r>
              <a:rPr lang="en-US" sz="1000">
                <a:solidFill>
                  <a:schemeClr val="bg1"/>
                </a:solidFill>
                <a:hlinkClick r:id="rId7">
                  <a:extLst>
                    <a:ext uri="{A12FA001-AC4F-418D-AE19-62706E023703}">
                      <ahyp:hlinkClr xmlns:ahyp="http://schemas.microsoft.com/office/drawing/2018/hyperlinkcolor" val="tx"/>
                    </a:ext>
                  </a:extLst>
                </a:hlinkClick>
              </a:rPr>
              <a:t>https://www.tiktok.com/about?lang=en</a:t>
            </a:r>
            <a:endParaRPr lang="en-US" sz="1000">
              <a:solidFill>
                <a:schemeClr val="bg1"/>
              </a:solidFill>
            </a:endParaRPr>
          </a:p>
          <a:p>
            <a:r>
              <a:rPr lang="en-US" sz="1000">
                <a:solidFill>
                  <a:schemeClr val="bg1"/>
                </a:solidFill>
                <a:hlinkClick r:id="rId8">
                  <a:extLst>
                    <a:ext uri="{A12FA001-AC4F-418D-AE19-62706E023703}">
                      <ahyp:hlinkClr xmlns:ahyp="http://schemas.microsoft.com/office/drawing/2018/hyperlinkcolor" val="tx"/>
                    </a:ext>
                  </a:extLst>
                </a:hlinkClick>
              </a:rPr>
              <a:t>https://about.instagram.com/about-us</a:t>
            </a:r>
            <a:endParaRPr lang="en-US" sz="1000">
              <a:solidFill>
                <a:schemeClr val="bg1"/>
              </a:solidFill>
            </a:endParaRPr>
          </a:p>
          <a:p>
            <a:r>
              <a:rPr lang="en-US" sz="1000">
                <a:solidFill>
                  <a:schemeClr val="bg1"/>
                </a:solidFill>
                <a:hlinkClick r:id="rId9">
                  <a:extLst>
                    <a:ext uri="{A12FA001-AC4F-418D-AE19-62706E023703}">
                      <ahyp:hlinkClr xmlns:ahyp="http://schemas.microsoft.com/office/drawing/2018/hyperlinkcolor" val="tx"/>
                    </a:ext>
                  </a:extLst>
                </a:hlinkClick>
              </a:rPr>
              <a:t>https://about.youtube/</a:t>
            </a:r>
            <a:endParaRPr lang="en-US" sz="1000">
              <a:solidFill>
                <a:schemeClr val="bg1"/>
              </a:solidFill>
            </a:endParaRPr>
          </a:p>
          <a:p>
            <a:r>
              <a:rPr lang="en-US" sz="1000">
                <a:solidFill>
                  <a:schemeClr val="bg1"/>
                </a:solidFill>
                <a:hlinkClick r:id="rId10">
                  <a:extLst>
                    <a:ext uri="{A12FA001-AC4F-418D-AE19-62706E023703}">
                      <ahyp:hlinkClr xmlns:ahyp="http://schemas.microsoft.com/office/drawing/2018/hyperlinkcolor" val="tx"/>
                    </a:ext>
                  </a:extLst>
                </a:hlinkClick>
              </a:rPr>
              <a:t>https://www.twitch.tv/p/en/stream/</a:t>
            </a:r>
            <a:endParaRPr lang="en-US" sz="1000">
              <a:solidFill>
                <a:schemeClr val="bg1"/>
              </a:solidFill>
            </a:endParaRPr>
          </a:p>
          <a:p>
            <a:endParaRPr lang="en-US" sz="1000"/>
          </a:p>
          <a:p>
            <a:endParaRPr lang="en-US" sz="1000">
              <a:solidFill>
                <a:schemeClr val="bg1"/>
              </a:solidFill>
            </a:endParaRPr>
          </a:p>
          <a:p>
            <a:endParaRPr lang="en-US" sz="1000">
              <a:solidFill>
                <a:schemeClr val="bg1"/>
              </a:solidFill>
            </a:endParaRPr>
          </a:p>
        </p:txBody>
      </p:sp>
    </p:spTree>
    <p:extLst>
      <p:ext uri="{BB962C8B-B14F-4D97-AF65-F5344CB8AC3E}">
        <p14:creationId xmlns:p14="http://schemas.microsoft.com/office/powerpoint/2010/main" val="17336717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8194" name="Picture 2" descr="Instagram Expands Access To Monetization, Will Temporarily Double Creator  Payouts For Live Stream Badges - Tubefilter">
            <a:extLst>
              <a:ext uri="{FF2B5EF4-FFF2-40B4-BE49-F238E27FC236}">
                <a16:creationId xmlns:a16="http://schemas.microsoft.com/office/drawing/2014/main" id="{DF6BA108-A776-C8A3-4CD7-12876820B3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04" t="8125" r="62720" b="8125"/>
          <a:stretch>
            <a:fillRect/>
          </a:stretch>
        </p:blipFill>
        <p:spPr bwMode="auto">
          <a:xfrm>
            <a:off x="735886" y="805810"/>
            <a:ext cx="2871789" cy="5743575"/>
          </a:xfrm>
          <a:prstGeom prst="round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A49B190-CD9E-D2CD-B095-8BD1166200B1}"/>
              </a:ext>
            </a:extLst>
          </p:cNvPr>
          <p:cNvSpPr txBox="1"/>
          <p:nvPr/>
        </p:nvSpPr>
        <p:spPr>
          <a:xfrm>
            <a:off x="4256532" y="6180053"/>
            <a:ext cx="2319078" cy="369332"/>
          </a:xfrm>
          <a:prstGeom prst="rect">
            <a:avLst/>
          </a:prstGeom>
          <a:noFill/>
        </p:spPr>
        <p:txBody>
          <a:bodyPr wrap="square">
            <a:spAutoFit/>
          </a:bodyPr>
          <a:lstStyle/>
          <a:p>
            <a:r>
              <a:rPr lang="en-US">
                <a:hlinkClick r:id="rId4"/>
              </a:rPr>
              <a:t>TikTok Cooking Video</a:t>
            </a:r>
            <a:endParaRPr lang="en-US"/>
          </a:p>
        </p:txBody>
      </p:sp>
      <p:pic>
        <p:nvPicPr>
          <p:cNvPr id="8196" name="Picture 4" descr="Learn to Cook in 10 Easy Recipes | NYT Cooking">
            <a:extLst>
              <a:ext uri="{FF2B5EF4-FFF2-40B4-BE49-F238E27FC236}">
                <a16:creationId xmlns:a16="http://schemas.microsoft.com/office/drawing/2014/main" id="{CC5CB83F-FDCB-FD5F-1CD0-8E1A2ECC01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2665" y="3907906"/>
            <a:ext cx="4231646" cy="23803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lose up of food&#10;&#10;AI-generated content may be incorrect.">
            <a:extLst>
              <a:ext uri="{FF2B5EF4-FFF2-40B4-BE49-F238E27FC236}">
                <a16:creationId xmlns:a16="http://schemas.microsoft.com/office/drawing/2014/main" id="{99B10C62-41EA-6EB7-75C2-745F0BA7D536}"/>
              </a:ext>
            </a:extLst>
          </p:cNvPr>
          <p:cNvPicPr>
            <a:picLocks noChangeAspect="1"/>
          </p:cNvPicPr>
          <p:nvPr/>
        </p:nvPicPr>
        <p:blipFill>
          <a:blip r:embed="rId6"/>
          <a:stretch>
            <a:fillRect/>
          </a:stretch>
        </p:blipFill>
        <p:spPr>
          <a:xfrm>
            <a:off x="3862502" y="922253"/>
            <a:ext cx="3277022" cy="5257800"/>
          </a:xfrm>
          <a:prstGeom prst="roundRect">
            <a:avLst/>
          </a:prstGeom>
        </p:spPr>
      </p:pic>
      <p:pic>
        <p:nvPicPr>
          <p:cNvPr id="8198" name="Picture 6" descr="Twitch Marketing Explained: A Creator's Guide to Real-Time Reach and Brand  Growth">
            <a:extLst>
              <a:ext uri="{FF2B5EF4-FFF2-40B4-BE49-F238E27FC236}">
                <a16:creationId xmlns:a16="http://schemas.microsoft.com/office/drawing/2014/main" id="{E82125EB-DA84-B211-7D06-4D46F6BB8A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4351" y="970770"/>
            <a:ext cx="4256532" cy="239429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FFB0A56-F9A2-0FBB-2535-7E18DC6A9130}"/>
              </a:ext>
            </a:extLst>
          </p:cNvPr>
          <p:cNvSpPr txBox="1"/>
          <p:nvPr/>
        </p:nvSpPr>
        <p:spPr>
          <a:xfrm>
            <a:off x="1173045" y="308615"/>
            <a:ext cx="1997470" cy="369332"/>
          </a:xfrm>
          <a:prstGeom prst="rect">
            <a:avLst/>
          </a:prstGeom>
          <a:noFill/>
        </p:spPr>
        <p:txBody>
          <a:bodyPr wrap="none" rtlCol="0">
            <a:spAutoFit/>
          </a:bodyPr>
          <a:lstStyle/>
          <a:p>
            <a:pPr algn="ctr"/>
            <a:r>
              <a:rPr lang="en-US" b="1">
                <a:solidFill>
                  <a:schemeClr val="bg1"/>
                </a:solidFill>
                <a:latin typeface="Franklin Gothic Heavy" panose="020B0603020102020204" pitchFamily="34" charset="0"/>
              </a:rPr>
              <a:t>INSTAGRAM LIVE</a:t>
            </a:r>
          </a:p>
        </p:txBody>
      </p:sp>
      <p:sp>
        <p:nvSpPr>
          <p:cNvPr id="10" name="TextBox 9">
            <a:extLst>
              <a:ext uri="{FF2B5EF4-FFF2-40B4-BE49-F238E27FC236}">
                <a16:creationId xmlns:a16="http://schemas.microsoft.com/office/drawing/2014/main" id="{CF314495-48B2-A3BB-2E90-7EDA7849B174}"/>
              </a:ext>
            </a:extLst>
          </p:cNvPr>
          <p:cNvSpPr txBox="1"/>
          <p:nvPr/>
        </p:nvSpPr>
        <p:spPr>
          <a:xfrm>
            <a:off x="4247497" y="407636"/>
            <a:ext cx="2727670" cy="369332"/>
          </a:xfrm>
          <a:prstGeom prst="rect">
            <a:avLst/>
          </a:prstGeom>
          <a:noFill/>
        </p:spPr>
        <p:txBody>
          <a:bodyPr wrap="none" rtlCol="0">
            <a:spAutoFit/>
          </a:bodyPr>
          <a:lstStyle/>
          <a:p>
            <a:pPr algn="ctr"/>
            <a:r>
              <a:rPr lang="en-US" b="1">
                <a:solidFill>
                  <a:schemeClr val="bg1"/>
                </a:solidFill>
                <a:latin typeface="Franklin Gothic Heavy" panose="020B0603020102020204" pitchFamily="34" charset="0"/>
              </a:rPr>
              <a:t>TIKTOK COOKING VIDEO</a:t>
            </a:r>
          </a:p>
        </p:txBody>
      </p:sp>
      <p:sp>
        <p:nvSpPr>
          <p:cNvPr id="11" name="TextBox 10">
            <a:extLst>
              <a:ext uri="{FF2B5EF4-FFF2-40B4-BE49-F238E27FC236}">
                <a16:creationId xmlns:a16="http://schemas.microsoft.com/office/drawing/2014/main" id="{79FF7604-C478-6036-705C-631BE3F46B1E}"/>
              </a:ext>
            </a:extLst>
          </p:cNvPr>
          <p:cNvSpPr txBox="1"/>
          <p:nvPr/>
        </p:nvSpPr>
        <p:spPr>
          <a:xfrm>
            <a:off x="8052150" y="436478"/>
            <a:ext cx="2940933" cy="369332"/>
          </a:xfrm>
          <a:prstGeom prst="rect">
            <a:avLst/>
          </a:prstGeom>
          <a:noFill/>
        </p:spPr>
        <p:txBody>
          <a:bodyPr wrap="none" rtlCol="0">
            <a:spAutoFit/>
          </a:bodyPr>
          <a:lstStyle/>
          <a:p>
            <a:pPr algn="ctr"/>
            <a:r>
              <a:rPr lang="en-US" b="1">
                <a:solidFill>
                  <a:schemeClr val="bg1"/>
                </a:solidFill>
                <a:latin typeface="Franklin Gothic Heavy" panose="020B0603020102020204" pitchFamily="34" charset="0"/>
              </a:rPr>
              <a:t>TWITCH BRAND SPONSOR</a:t>
            </a:r>
          </a:p>
        </p:txBody>
      </p:sp>
      <p:sp>
        <p:nvSpPr>
          <p:cNvPr id="12" name="TextBox 11">
            <a:extLst>
              <a:ext uri="{FF2B5EF4-FFF2-40B4-BE49-F238E27FC236}">
                <a16:creationId xmlns:a16="http://schemas.microsoft.com/office/drawing/2014/main" id="{FD65F525-4273-CF3A-1686-CD4366B2E22D}"/>
              </a:ext>
            </a:extLst>
          </p:cNvPr>
          <p:cNvSpPr txBox="1"/>
          <p:nvPr/>
        </p:nvSpPr>
        <p:spPr>
          <a:xfrm>
            <a:off x="7920317" y="3492931"/>
            <a:ext cx="3256341" cy="369332"/>
          </a:xfrm>
          <a:prstGeom prst="rect">
            <a:avLst/>
          </a:prstGeom>
          <a:noFill/>
        </p:spPr>
        <p:txBody>
          <a:bodyPr wrap="none" rtlCol="0">
            <a:spAutoFit/>
          </a:bodyPr>
          <a:lstStyle/>
          <a:p>
            <a:pPr algn="ctr"/>
            <a:r>
              <a:rPr lang="en-US" b="1">
                <a:solidFill>
                  <a:schemeClr val="bg1"/>
                </a:solidFill>
                <a:latin typeface="Franklin Gothic Heavy" panose="020B0603020102020204" pitchFamily="34" charset="0"/>
              </a:rPr>
              <a:t>YOUTUBE COOKING CONTENT</a:t>
            </a:r>
          </a:p>
        </p:txBody>
      </p:sp>
    </p:spTree>
    <p:extLst>
      <p:ext uri="{BB962C8B-B14F-4D97-AF65-F5344CB8AC3E}">
        <p14:creationId xmlns:p14="http://schemas.microsoft.com/office/powerpoint/2010/main" val="2467238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8BA867D-3838-0869-3CFB-45AD7C8FEC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389516-DF96-4DD0-D65B-1476F80ECFD7}"/>
              </a:ext>
            </a:extLst>
          </p:cNvPr>
          <p:cNvSpPr>
            <a:spLocks noGrp="1"/>
          </p:cNvSpPr>
          <p:nvPr>
            <p:ph type="title"/>
          </p:nvPr>
        </p:nvSpPr>
        <p:spPr/>
        <p:txBody>
          <a:bodyPr/>
          <a:lstStyle/>
          <a:p>
            <a:pPr algn="ctr"/>
            <a:r>
              <a:rPr lang="en-US">
                <a:solidFill>
                  <a:srgbClr val="D95B50"/>
                </a:solidFill>
                <a:latin typeface="Cooper Black" panose="0208090404030B020404" pitchFamily="18" charset="77"/>
              </a:rPr>
              <a:t>PEPPER</a:t>
            </a:r>
          </a:p>
        </p:txBody>
      </p:sp>
      <p:sp>
        <p:nvSpPr>
          <p:cNvPr id="4" name="Content Placeholder 3">
            <a:extLst>
              <a:ext uri="{FF2B5EF4-FFF2-40B4-BE49-F238E27FC236}">
                <a16:creationId xmlns:a16="http://schemas.microsoft.com/office/drawing/2014/main" id="{69F81FF7-CD47-0905-CD1D-9801F1A52B43}"/>
              </a:ext>
            </a:extLst>
          </p:cNvPr>
          <p:cNvSpPr>
            <a:spLocks noGrp="1"/>
          </p:cNvSpPr>
          <p:nvPr>
            <p:ph sz="half" idx="1"/>
          </p:nvPr>
        </p:nvSpPr>
        <p:spPr>
          <a:xfrm>
            <a:off x="6076951" y="1690688"/>
            <a:ext cx="5181600" cy="4351338"/>
          </a:xfrm>
        </p:spPr>
        <p:txBody>
          <a:bodyPr>
            <a:normAutofit fontScale="85000" lnSpcReduction="20000"/>
          </a:bodyPr>
          <a:lstStyle/>
          <a:p>
            <a:r>
              <a:rPr lang="en-US" b="1">
                <a:solidFill>
                  <a:srgbClr val="D95B50"/>
                </a:solidFill>
                <a:latin typeface="Franklin Gothic Heavy" panose="020B0603020102020204" pitchFamily="34" charset="0"/>
              </a:rPr>
              <a:t>Archetype: </a:t>
            </a:r>
            <a:r>
              <a:rPr lang="en-US">
                <a:solidFill>
                  <a:srgbClr val="D95B50"/>
                </a:solidFill>
                <a:latin typeface="Franklin Gothic Book" panose="020B0503020102020204" pitchFamily="34" charset="0"/>
              </a:rPr>
              <a:t>Sage</a:t>
            </a:r>
          </a:p>
          <a:p>
            <a:r>
              <a:rPr lang="en-US" b="1">
                <a:solidFill>
                  <a:srgbClr val="D95B50"/>
                </a:solidFill>
                <a:latin typeface="Franklin Gothic Heavy" panose="020B0603020102020204" pitchFamily="34" charset="0"/>
              </a:rPr>
              <a:t>Core Desire: </a:t>
            </a:r>
            <a:r>
              <a:rPr lang="en-US">
                <a:solidFill>
                  <a:srgbClr val="D95B50"/>
                </a:solidFill>
                <a:latin typeface="Franklin Gothic Book" panose="020B0503020102020204" pitchFamily="34" charset="0"/>
              </a:rPr>
              <a:t>Understanding</a:t>
            </a:r>
          </a:p>
          <a:p>
            <a:r>
              <a:rPr lang="en-US" b="1">
                <a:solidFill>
                  <a:srgbClr val="D95B50"/>
                </a:solidFill>
                <a:latin typeface="Franklin Gothic Book" panose="020B0503020102020204" pitchFamily="34" charset="0"/>
              </a:rPr>
              <a:t>Characteristics: </a:t>
            </a:r>
            <a:r>
              <a:rPr lang="en-US" b="1">
                <a:solidFill>
                  <a:srgbClr val="D95B50"/>
                </a:solidFill>
                <a:latin typeface="Franklin Gothic Demi" panose="020B0603020102020204" pitchFamily="34" charset="0"/>
              </a:rPr>
              <a:t>Knowledge, Information, Expertise, Wisdom</a:t>
            </a:r>
          </a:p>
          <a:p>
            <a:endParaRPr lang="en-US">
              <a:solidFill>
                <a:srgbClr val="D95B50"/>
              </a:solidFill>
              <a:latin typeface="Franklin Gothic Book" panose="020B0503020102020204" pitchFamily="34" charset="0"/>
            </a:endParaRPr>
          </a:p>
          <a:p>
            <a:r>
              <a:rPr lang="en-US" b="1">
                <a:solidFill>
                  <a:srgbClr val="D95B50"/>
                </a:solidFill>
                <a:latin typeface="Franklin Gothic Heavy" panose="020B0603020102020204" pitchFamily="34" charset="0"/>
              </a:rPr>
              <a:t>#143 </a:t>
            </a:r>
            <a:r>
              <a:rPr lang="en-US">
                <a:solidFill>
                  <a:srgbClr val="D95B50"/>
                </a:solidFill>
                <a:latin typeface="Franklin Gothic Book" panose="020B0503020102020204" pitchFamily="34" charset="0"/>
              </a:rPr>
              <a:t>Food &amp; Drink in App Store</a:t>
            </a:r>
          </a:p>
          <a:p>
            <a:r>
              <a:rPr lang="en-US">
                <a:solidFill>
                  <a:srgbClr val="D95B50"/>
                </a:solidFill>
                <a:latin typeface="Franklin Gothic Book" panose="020B0503020102020204" pitchFamily="34" charset="0"/>
              </a:rPr>
              <a:t>Refer to themselves as a community</a:t>
            </a:r>
          </a:p>
          <a:p>
            <a:r>
              <a:rPr lang="en-US">
                <a:solidFill>
                  <a:srgbClr val="D95B50"/>
                </a:solidFill>
                <a:latin typeface="Franklin Gothic Book" panose="020B0503020102020204" pitchFamily="34" charset="0"/>
              </a:rPr>
              <a:t>Share meals, digital social cookbooks</a:t>
            </a:r>
          </a:p>
          <a:p>
            <a:r>
              <a:rPr lang="en-US">
                <a:solidFill>
                  <a:srgbClr val="D95B50"/>
                </a:solidFill>
                <a:latin typeface="Franklin Gothic Book" panose="020B0503020102020204" pitchFamily="34" charset="0"/>
              </a:rPr>
              <a:t>50,000+ recipes</a:t>
            </a:r>
          </a:p>
          <a:p>
            <a:pPr lvl="1"/>
            <a:r>
              <a:rPr lang="en-US">
                <a:solidFill>
                  <a:srgbClr val="D95B50"/>
                </a:solidFill>
                <a:latin typeface="Franklin Gothic Book" panose="020B0503020102020204" pitchFamily="34" charset="0"/>
              </a:rPr>
              <a:t>Able to filter based off dietary restrictions</a:t>
            </a:r>
          </a:p>
          <a:p>
            <a:pPr marL="457200" lvl="1" indent="0">
              <a:buNone/>
            </a:pPr>
            <a:endParaRPr lang="en-US">
              <a:solidFill>
                <a:srgbClr val="D95B50"/>
              </a:solidFill>
              <a:latin typeface="Franklin Gothic Book" panose="020B0503020102020204" pitchFamily="34" charset="0"/>
            </a:endParaRPr>
          </a:p>
          <a:p>
            <a:pPr marL="0" indent="0">
              <a:buNone/>
            </a:pPr>
            <a:endParaRPr lang="en-US">
              <a:solidFill>
                <a:srgbClr val="D95B50"/>
              </a:solidFill>
              <a:latin typeface="Franklin Gothic Book" panose="020B0503020102020204" pitchFamily="34" charset="0"/>
            </a:endParaRPr>
          </a:p>
          <a:p>
            <a:pPr marL="0" indent="0">
              <a:buNone/>
            </a:pPr>
            <a:endParaRPr lang="en-US">
              <a:solidFill>
                <a:srgbClr val="D95B50"/>
              </a:solidFill>
              <a:latin typeface="Franklin Gothic Book" panose="020B0503020102020204" pitchFamily="34" charset="0"/>
            </a:endParaRPr>
          </a:p>
        </p:txBody>
      </p:sp>
      <p:pic>
        <p:nvPicPr>
          <p:cNvPr id="4098" name="Picture 2" descr="Privacy Policy — Pepper– The Social Cooking App to Share Food with Friends.">
            <a:extLst>
              <a:ext uri="{FF2B5EF4-FFF2-40B4-BE49-F238E27FC236}">
                <a16:creationId xmlns:a16="http://schemas.microsoft.com/office/drawing/2014/main" id="{FD1C9E6D-F20F-AD41-E927-CB64F28761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4367" y="1690688"/>
            <a:ext cx="3926417" cy="3926417"/>
          </a:xfrm>
          <a:prstGeom prst="roundRect">
            <a:avLst>
              <a:gd name="adj" fmla="val 10921"/>
            </a:avLst>
          </a:prstGeom>
          <a:ln>
            <a:noFill/>
          </a:ln>
          <a:effectLst>
            <a:outerShdw sx="1000" sy="1000" algn="tl" rotWithShape="0">
              <a:srgbClr val="000000">
                <a:alpha val="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49A9FEA-E806-23C9-55AA-FEFCE8AD32D4}"/>
              </a:ext>
            </a:extLst>
          </p:cNvPr>
          <p:cNvSpPr txBox="1"/>
          <p:nvPr/>
        </p:nvSpPr>
        <p:spPr>
          <a:xfrm>
            <a:off x="1035051" y="5918915"/>
            <a:ext cx="10083800" cy="707886"/>
          </a:xfrm>
          <a:prstGeom prst="rect">
            <a:avLst/>
          </a:prstGeom>
          <a:noFill/>
        </p:spPr>
        <p:txBody>
          <a:bodyPr wrap="square" rtlCol="0">
            <a:spAutoFit/>
          </a:bodyPr>
          <a:lstStyle/>
          <a:p>
            <a:pPr algn="ctr"/>
            <a:r>
              <a:rPr lang="en-US" sz="2000" b="1">
                <a:solidFill>
                  <a:srgbClr val="D95B50"/>
                </a:solidFill>
                <a:latin typeface="Franklin Gothic Heavy" panose="020B0603020102020204" pitchFamily="34" charset="0"/>
              </a:rPr>
              <a:t>SIZZL’S ADVANTAGE: </a:t>
            </a:r>
            <a:r>
              <a:rPr lang="en-US" sz="2000" b="1">
                <a:solidFill>
                  <a:srgbClr val="D95B50"/>
                </a:solidFill>
                <a:latin typeface="Franklin Gothic Book" panose="020B0503020102020204" pitchFamily="34" charset="0"/>
              </a:rPr>
              <a:t>L</a:t>
            </a:r>
            <a:r>
              <a:rPr lang="en-US" sz="2000">
                <a:solidFill>
                  <a:srgbClr val="D95B50"/>
                </a:solidFill>
                <a:latin typeface="Franklin Gothic Book" panose="020B0503020102020204" pitchFamily="34" charset="0"/>
              </a:rPr>
              <a:t>ive streaming allows users to cook along in </a:t>
            </a:r>
            <a:r>
              <a:rPr lang="en-US" sz="2000" u="sng">
                <a:solidFill>
                  <a:srgbClr val="D95B50"/>
                </a:solidFill>
                <a:latin typeface="Franklin Gothic Book" panose="020B0503020102020204" pitchFamily="34" charset="0"/>
              </a:rPr>
              <a:t>real-time</a:t>
            </a:r>
            <a:r>
              <a:rPr lang="en-US" sz="2000">
                <a:solidFill>
                  <a:srgbClr val="D95B50"/>
                </a:solidFill>
                <a:latin typeface="Franklin Gothic Book" panose="020B0503020102020204" pitchFamily="34" charset="0"/>
              </a:rPr>
              <a:t>.</a:t>
            </a:r>
          </a:p>
          <a:p>
            <a:pPr algn="ctr"/>
            <a:endParaRPr lang="en-US" sz="2000">
              <a:solidFill>
                <a:srgbClr val="D95B50"/>
              </a:solidFill>
              <a:latin typeface="Franklin Gothic Book" panose="020B0503020102020204" pitchFamily="34" charset="0"/>
            </a:endParaRPr>
          </a:p>
        </p:txBody>
      </p:sp>
      <p:sp>
        <p:nvSpPr>
          <p:cNvPr id="11" name="TextBox 10">
            <a:extLst>
              <a:ext uri="{FF2B5EF4-FFF2-40B4-BE49-F238E27FC236}">
                <a16:creationId xmlns:a16="http://schemas.microsoft.com/office/drawing/2014/main" id="{C07A3757-33F7-A00F-44B5-9608FC7967E2}"/>
              </a:ext>
            </a:extLst>
          </p:cNvPr>
          <p:cNvSpPr txBox="1"/>
          <p:nvPr/>
        </p:nvSpPr>
        <p:spPr>
          <a:xfrm>
            <a:off x="205273" y="6503691"/>
            <a:ext cx="2026517" cy="246221"/>
          </a:xfrm>
          <a:prstGeom prst="rect">
            <a:avLst/>
          </a:prstGeom>
          <a:noFill/>
        </p:spPr>
        <p:txBody>
          <a:bodyPr wrap="none" rtlCol="0">
            <a:spAutoFit/>
          </a:bodyPr>
          <a:lstStyle/>
          <a:p>
            <a:r>
              <a:rPr lang="en-US" sz="1000"/>
              <a:t>https://</a:t>
            </a:r>
            <a:r>
              <a:rPr lang="en-US" sz="1000" err="1"/>
              <a:t>www.peppertheapp.com</a:t>
            </a:r>
            <a:r>
              <a:rPr lang="en-US" sz="1000"/>
              <a:t>/</a:t>
            </a:r>
          </a:p>
        </p:txBody>
      </p:sp>
    </p:spTree>
    <p:extLst>
      <p:ext uri="{BB962C8B-B14F-4D97-AF65-F5344CB8AC3E}">
        <p14:creationId xmlns:p14="http://schemas.microsoft.com/office/powerpoint/2010/main" val="7202810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5B50"/>
        </a:solidFill>
        <a:effectLst/>
      </p:bgPr>
    </p:bg>
    <p:spTree>
      <p:nvGrpSpPr>
        <p:cNvPr id="1" name="">
          <a:extLst>
            <a:ext uri="{FF2B5EF4-FFF2-40B4-BE49-F238E27FC236}">
              <a16:creationId xmlns:a16="http://schemas.microsoft.com/office/drawing/2014/main" id="{35E929C7-5D1B-00EF-38A4-EEE7CE2361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BA4E17-7237-97C4-7CE7-0105488D448F}"/>
              </a:ext>
            </a:extLst>
          </p:cNvPr>
          <p:cNvSpPr>
            <a:spLocks noGrp="1"/>
          </p:cNvSpPr>
          <p:nvPr>
            <p:ph type="title"/>
          </p:nvPr>
        </p:nvSpPr>
        <p:spPr>
          <a:xfrm>
            <a:off x="838200" y="495753"/>
            <a:ext cx="10515600" cy="1325563"/>
          </a:xfrm>
        </p:spPr>
        <p:txBody>
          <a:bodyPr/>
          <a:lstStyle/>
          <a:p>
            <a:pPr algn="ctr"/>
            <a:r>
              <a:rPr lang="en-US">
                <a:solidFill>
                  <a:schemeClr val="bg1"/>
                </a:solidFill>
                <a:latin typeface="Cooper Black" panose="0208090404030B020404" pitchFamily="18" charset="77"/>
              </a:rPr>
              <a:t>PEPPER MARKETING CONTENT</a:t>
            </a:r>
          </a:p>
        </p:txBody>
      </p:sp>
      <p:grpSp>
        <p:nvGrpSpPr>
          <p:cNvPr id="11" name="Group 10">
            <a:extLst>
              <a:ext uri="{FF2B5EF4-FFF2-40B4-BE49-F238E27FC236}">
                <a16:creationId xmlns:a16="http://schemas.microsoft.com/office/drawing/2014/main" id="{DF29B238-E64D-B45A-63D8-15436DA14F34}"/>
              </a:ext>
            </a:extLst>
          </p:cNvPr>
          <p:cNvGrpSpPr/>
          <p:nvPr/>
        </p:nvGrpSpPr>
        <p:grpSpPr>
          <a:xfrm>
            <a:off x="838200" y="1695327"/>
            <a:ext cx="10515600" cy="4484429"/>
            <a:chOff x="838200" y="1738189"/>
            <a:chExt cx="10515600" cy="4484429"/>
          </a:xfrm>
        </p:grpSpPr>
        <p:pic>
          <p:nvPicPr>
            <p:cNvPr id="1026" name="Picture 2" descr="Pepper– The Social Cooking App to Share Food with Friends.">
              <a:extLst>
                <a:ext uri="{FF2B5EF4-FFF2-40B4-BE49-F238E27FC236}">
                  <a16:creationId xmlns:a16="http://schemas.microsoft.com/office/drawing/2014/main" id="{612D1C7A-1247-8D6A-ECB0-55F124F93D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78" r="7077"/>
            <a:stretch>
              <a:fillRect/>
            </a:stretch>
          </p:blipFill>
          <p:spPr bwMode="auto">
            <a:xfrm>
              <a:off x="5000679" y="1738189"/>
              <a:ext cx="2190642" cy="4484429"/>
            </a:xfrm>
            <a:prstGeom prst="round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1028" name="Picture 4" descr="Announcing, Pepper+ — Pepper– The Social Cooking App to Share Food with  Friends.">
              <a:extLst>
                <a:ext uri="{FF2B5EF4-FFF2-40B4-BE49-F238E27FC236}">
                  <a16:creationId xmlns:a16="http://schemas.microsoft.com/office/drawing/2014/main" id="{90859957-41A1-A4B3-DB6D-4231E96B69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988188"/>
              <a:ext cx="3977638" cy="39776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pdate: Import social media recipes — Pepper– The Social Cooking App to  Share Food with Friends.">
              <a:extLst>
                <a:ext uri="{FF2B5EF4-FFF2-40B4-BE49-F238E27FC236}">
                  <a16:creationId xmlns:a16="http://schemas.microsoft.com/office/drawing/2014/main" id="{3E4A888D-D328-44B5-CFCA-8CF0DB2536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6162" y="1988188"/>
              <a:ext cx="3977638" cy="3977638"/>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895DD5B1-0D28-F08F-58A1-366B1441740C}"/>
              </a:ext>
            </a:extLst>
          </p:cNvPr>
          <p:cNvSpPr txBox="1"/>
          <p:nvPr/>
        </p:nvSpPr>
        <p:spPr>
          <a:xfrm>
            <a:off x="1789715" y="5992915"/>
            <a:ext cx="2074607" cy="369332"/>
          </a:xfrm>
          <a:prstGeom prst="rect">
            <a:avLst/>
          </a:prstGeom>
          <a:noFill/>
        </p:spPr>
        <p:txBody>
          <a:bodyPr wrap="none" rtlCol="0">
            <a:spAutoFit/>
          </a:bodyPr>
          <a:lstStyle/>
          <a:p>
            <a:pPr algn="ctr"/>
            <a:r>
              <a:rPr lang="en-US" b="1">
                <a:solidFill>
                  <a:schemeClr val="bg1"/>
                </a:solidFill>
                <a:latin typeface="Franklin Gothic Heavy" panose="020B0603020102020204" pitchFamily="34" charset="0"/>
              </a:rPr>
              <a:t>INSTAGRAM POST</a:t>
            </a:r>
          </a:p>
        </p:txBody>
      </p:sp>
      <p:sp>
        <p:nvSpPr>
          <p:cNvPr id="13" name="TextBox 12">
            <a:extLst>
              <a:ext uri="{FF2B5EF4-FFF2-40B4-BE49-F238E27FC236}">
                <a16:creationId xmlns:a16="http://schemas.microsoft.com/office/drawing/2014/main" id="{08364825-DB3E-9D12-661E-663E577EEE95}"/>
              </a:ext>
            </a:extLst>
          </p:cNvPr>
          <p:cNvSpPr txBox="1"/>
          <p:nvPr/>
        </p:nvSpPr>
        <p:spPr>
          <a:xfrm>
            <a:off x="8314857" y="5992915"/>
            <a:ext cx="2100255" cy="369332"/>
          </a:xfrm>
          <a:prstGeom prst="rect">
            <a:avLst/>
          </a:prstGeom>
          <a:noFill/>
        </p:spPr>
        <p:txBody>
          <a:bodyPr wrap="none" rtlCol="0">
            <a:spAutoFit/>
          </a:bodyPr>
          <a:lstStyle/>
          <a:p>
            <a:pPr algn="ctr"/>
            <a:r>
              <a:rPr lang="en-US" b="1">
                <a:solidFill>
                  <a:schemeClr val="bg1"/>
                </a:solidFill>
                <a:latin typeface="Franklin Gothic Heavy" panose="020B0603020102020204" pitchFamily="34" charset="0"/>
              </a:rPr>
              <a:t>SOCIAL MEDIA AD</a:t>
            </a:r>
          </a:p>
        </p:txBody>
      </p:sp>
      <p:sp>
        <p:nvSpPr>
          <p:cNvPr id="14" name="TextBox 13">
            <a:extLst>
              <a:ext uri="{FF2B5EF4-FFF2-40B4-BE49-F238E27FC236}">
                <a16:creationId xmlns:a16="http://schemas.microsoft.com/office/drawing/2014/main" id="{CC945703-8019-FEC0-E65D-9D476E8180EA}"/>
              </a:ext>
            </a:extLst>
          </p:cNvPr>
          <p:cNvSpPr txBox="1"/>
          <p:nvPr/>
        </p:nvSpPr>
        <p:spPr>
          <a:xfrm>
            <a:off x="5143046" y="6177581"/>
            <a:ext cx="1905907" cy="369332"/>
          </a:xfrm>
          <a:prstGeom prst="rect">
            <a:avLst/>
          </a:prstGeom>
          <a:noFill/>
        </p:spPr>
        <p:txBody>
          <a:bodyPr wrap="none" rtlCol="0">
            <a:spAutoFit/>
          </a:bodyPr>
          <a:lstStyle/>
          <a:p>
            <a:pPr algn="ctr"/>
            <a:r>
              <a:rPr lang="en-US" b="1">
                <a:solidFill>
                  <a:schemeClr val="bg1"/>
                </a:solidFill>
                <a:latin typeface="Franklin Gothic Heavy" panose="020B0603020102020204" pitchFamily="34" charset="0"/>
              </a:rPr>
              <a:t>APP HOMEPAGE</a:t>
            </a:r>
          </a:p>
        </p:txBody>
      </p:sp>
    </p:spTree>
    <p:extLst>
      <p:ext uri="{BB962C8B-B14F-4D97-AF65-F5344CB8AC3E}">
        <p14:creationId xmlns:p14="http://schemas.microsoft.com/office/powerpoint/2010/main" val="24829643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34F5C"/>
        </a:solidFill>
        <a:effectLst/>
      </p:bgPr>
    </p:bg>
    <p:spTree>
      <p:nvGrpSpPr>
        <p:cNvPr id="1" name="">
          <a:extLst>
            <a:ext uri="{FF2B5EF4-FFF2-40B4-BE49-F238E27FC236}">
              <a16:creationId xmlns:a16="http://schemas.microsoft.com/office/drawing/2014/main" id="{C5AF72C2-8F65-22F7-701B-E76F53786F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8CC536-6D2E-B5FD-13D9-828650A6F8E1}"/>
              </a:ext>
            </a:extLst>
          </p:cNvPr>
          <p:cNvSpPr>
            <a:spLocks noGrp="1"/>
          </p:cNvSpPr>
          <p:nvPr>
            <p:ph type="title"/>
          </p:nvPr>
        </p:nvSpPr>
        <p:spPr>
          <a:xfrm>
            <a:off x="838200" y="229658"/>
            <a:ext cx="10515600" cy="1325563"/>
          </a:xfrm>
        </p:spPr>
        <p:txBody>
          <a:bodyPr/>
          <a:lstStyle/>
          <a:p>
            <a:pPr algn="ctr"/>
            <a:r>
              <a:rPr lang="en-US">
                <a:solidFill>
                  <a:schemeClr val="bg1"/>
                </a:solidFill>
                <a:latin typeface="Cooper Black" panose="0208090404030B020404" pitchFamily="18" charset="77"/>
              </a:rPr>
              <a:t>Beli</a:t>
            </a:r>
          </a:p>
        </p:txBody>
      </p:sp>
      <p:sp>
        <p:nvSpPr>
          <p:cNvPr id="4" name="Content Placeholder 3">
            <a:extLst>
              <a:ext uri="{FF2B5EF4-FFF2-40B4-BE49-F238E27FC236}">
                <a16:creationId xmlns:a16="http://schemas.microsoft.com/office/drawing/2014/main" id="{0F91166C-ABCB-4D75-2ABD-25775138104B}"/>
              </a:ext>
            </a:extLst>
          </p:cNvPr>
          <p:cNvSpPr>
            <a:spLocks noGrp="1"/>
          </p:cNvSpPr>
          <p:nvPr>
            <p:ph sz="half" idx="1"/>
          </p:nvPr>
        </p:nvSpPr>
        <p:spPr>
          <a:xfrm>
            <a:off x="5913967" y="1603375"/>
            <a:ext cx="5181600" cy="4621742"/>
          </a:xfrm>
        </p:spPr>
        <p:txBody>
          <a:bodyPr>
            <a:normAutofit fontScale="92500" lnSpcReduction="10000"/>
          </a:bodyPr>
          <a:lstStyle/>
          <a:p>
            <a:r>
              <a:rPr lang="en-US" b="1">
                <a:solidFill>
                  <a:schemeClr val="bg1"/>
                </a:solidFill>
                <a:latin typeface="Franklin Gothic Heavy" panose="020B0603020102020204" pitchFamily="34" charset="0"/>
              </a:rPr>
              <a:t>Archetype: </a:t>
            </a:r>
            <a:r>
              <a:rPr lang="en-US">
                <a:solidFill>
                  <a:schemeClr val="bg1"/>
                </a:solidFill>
                <a:latin typeface="Franklin Gothic Book" panose="020B0503020102020204" pitchFamily="34" charset="0"/>
              </a:rPr>
              <a:t>Everyman</a:t>
            </a:r>
          </a:p>
          <a:p>
            <a:r>
              <a:rPr lang="en-US" b="1">
                <a:solidFill>
                  <a:schemeClr val="bg1"/>
                </a:solidFill>
                <a:latin typeface="Franklin Gothic Heavy" panose="020B0603020102020204" pitchFamily="34" charset="0"/>
              </a:rPr>
              <a:t>Core Desire:  </a:t>
            </a:r>
            <a:r>
              <a:rPr lang="en-US">
                <a:solidFill>
                  <a:schemeClr val="bg1"/>
                </a:solidFill>
                <a:latin typeface="Franklin Gothic Book" panose="020B0503020102020204" pitchFamily="34" charset="0"/>
              </a:rPr>
              <a:t>Belonging</a:t>
            </a:r>
          </a:p>
          <a:p>
            <a:r>
              <a:rPr lang="en-US" b="1">
                <a:solidFill>
                  <a:schemeClr val="bg1"/>
                </a:solidFill>
                <a:latin typeface="Franklin Gothic Book" panose="020B0503020102020204" pitchFamily="34" charset="0"/>
              </a:rPr>
              <a:t>Characteristics</a:t>
            </a:r>
            <a:r>
              <a:rPr lang="en-US">
                <a:solidFill>
                  <a:schemeClr val="bg1"/>
                </a:solidFill>
                <a:latin typeface="Franklin Gothic Book" panose="020B0503020102020204" pitchFamily="34" charset="0"/>
              </a:rPr>
              <a:t>: </a:t>
            </a:r>
            <a:r>
              <a:rPr lang="en-US" b="1">
                <a:solidFill>
                  <a:schemeClr val="bg1"/>
                </a:solidFill>
                <a:latin typeface="Franklin Gothic Demi" panose="020B0603020102020204" pitchFamily="34" charset="0"/>
              </a:rPr>
              <a:t>Dependable, Inclusive, Useful, Citizen</a:t>
            </a:r>
          </a:p>
          <a:p>
            <a:endParaRPr lang="en-US">
              <a:solidFill>
                <a:schemeClr val="bg1"/>
              </a:solidFill>
              <a:latin typeface="Franklin Gothic Book" panose="020B0503020102020204" pitchFamily="34" charset="0"/>
            </a:endParaRPr>
          </a:p>
          <a:p>
            <a:r>
              <a:rPr lang="en-US" b="1">
                <a:solidFill>
                  <a:schemeClr val="bg1"/>
                </a:solidFill>
                <a:latin typeface="Franklin Gothic Heavy" panose="020B0603020102020204" pitchFamily="34" charset="0"/>
              </a:rPr>
              <a:t>#51 </a:t>
            </a:r>
            <a:r>
              <a:rPr lang="en-US">
                <a:solidFill>
                  <a:schemeClr val="bg1"/>
                </a:solidFill>
                <a:latin typeface="Franklin Gothic Book" panose="020B0503020102020204" pitchFamily="34" charset="0"/>
              </a:rPr>
              <a:t>in Food &amp; Drink in App Store</a:t>
            </a:r>
          </a:p>
          <a:p>
            <a:r>
              <a:rPr lang="en-US">
                <a:solidFill>
                  <a:schemeClr val="bg1"/>
                </a:solidFill>
                <a:latin typeface="Franklin Gothic Book" panose="020B0503020102020204" pitchFamily="34" charset="0"/>
              </a:rPr>
              <a:t>Exclusive to restaurants</a:t>
            </a:r>
          </a:p>
          <a:p>
            <a:r>
              <a:rPr lang="en-US">
                <a:solidFill>
                  <a:schemeClr val="bg1"/>
                </a:solidFill>
                <a:latin typeface="Franklin Gothic Book" panose="020B0503020102020204" pitchFamily="34" charset="0"/>
              </a:rPr>
              <a:t>Similar to Yelp, but adding the concept of friends in it</a:t>
            </a:r>
          </a:p>
          <a:p>
            <a:r>
              <a:rPr lang="en-US">
                <a:solidFill>
                  <a:schemeClr val="bg1"/>
                </a:solidFill>
                <a:latin typeface="Franklin Gothic Book" panose="020B0503020102020204" pitchFamily="34" charset="0"/>
              </a:rPr>
              <a:t>Primarily ranking/restaurant focused</a:t>
            </a:r>
          </a:p>
          <a:p>
            <a:endParaRPr lang="en-US">
              <a:solidFill>
                <a:schemeClr val="bg1"/>
              </a:solidFill>
              <a:latin typeface="Franklin Gothic Book" panose="020B0503020102020204" pitchFamily="34" charset="0"/>
            </a:endParaRPr>
          </a:p>
        </p:txBody>
      </p:sp>
      <p:pic>
        <p:nvPicPr>
          <p:cNvPr id="5122" name="Picture 2" descr="Beli App | Restaurant List Keeping">
            <a:extLst>
              <a:ext uri="{FF2B5EF4-FFF2-40B4-BE49-F238E27FC236}">
                <a16:creationId xmlns:a16="http://schemas.microsoft.com/office/drawing/2014/main" id="{D9B0F731-A7B8-893E-AEE0-EDC13C087F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6433" y="1350433"/>
            <a:ext cx="4157133" cy="41571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A7645C1-C043-1464-C184-55191E014C30}"/>
              </a:ext>
            </a:extLst>
          </p:cNvPr>
          <p:cNvSpPr txBox="1"/>
          <p:nvPr/>
        </p:nvSpPr>
        <p:spPr>
          <a:xfrm>
            <a:off x="421905" y="5683232"/>
            <a:ext cx="5506187" cy="646331"/>
          </a:xfrm>
          <a:prstGeom prst="rect">
            <a:avLst/>
          </a:prstGeom>
          <a:noFill/>
        </p:spPr>
        <p:txBody>
          <a:bodyPr wrap="none" rtlCol="0">
            <a:spAutoFit/>
          </a:bodyPr>
          <a:lstStyle/>
          <a:p>
            <a:r>
              <a:rPr lang="en-US" b="1">
                <a:solidFill>
                  <a:schemeClr val="bg1"/>
                </a:solidFill>
                <a:latin typeface="Franklin Gothic Heavy" panose="020B0603020102020204" pitchFamily="34" charset="0"/>
              </a:rPr>
              <a:t>SIZZL’S ADVANTAGE: </a:t>
            </a:r>
            <a:r>
              <a:rPr lang="en-US">
                <a:solidFill>
                  <a:schemeClr val="bg1"/>
                </a:solidFill>
                <a:latin typeface="Franklin Gothic Book" panose="020B0503020102020204" pitchFamily="34" charset="0"/>
              </a:rPr>
              <a:t>No competition or user creation</a:t>
            </a:r>
            <a:endParaRPr lang="en-US" b="1">
              <a:solidFill>
                <a:schemeClr val="bg1"/>
              </a:solidFill>
              <a:latin typeface="Franklin Gothic Book" panose="020B0503020102020204" pitchFamily="34" charset="0"/>
            </a:endParaRPr>
          </a:p>
          <a:p>
            <a:endParaRPr lang="en-US"/>
          </a:p>
        </p:txBody>
      </p:sp>
      <p:sp>
        <p:nvSpPr>
          <p:cNvPr id="7" name="TextBox 6">
            <a:extLst>
              <a:ext uri="{FF2B5EF4-FFF2-40B4-BE49-F238E27FC236}">
                <a16:creationId xmlns:a16="http://schemas.microsoft.com/office/drawing/2014/main" id="{5A590F37-C54E-CB02-303F-E9D8B1188BCA}"/>
              </a:ext>
            </a:extLst>
          </p:cNvPr>
          <p:cNvSpPr txBox="1"/>
          <p:nvPr/>
        </p:nvSpPr>
        <p:spPr>
          <a:xfrm>
            <a:off x="167984" y="6505230"/>
            <a:ext cx="1340432" cy="246221"/>
          </a:xfrm>
          <a:prstGeom prst="rect">
            <a:avLst/>
          </a:prstGeom>
          <a:noFill/>
        </p:spPr>
        <p:txBody>
          <a:bodyPr wrap="none" rtlCol="0">
            <a:spAutoFit/>
          </a:bodyPr>
          <a:lstStyle/>
          <a:p>
            <a:r>
              <a:rPr lang="en-US" sz="1000">
                <a:solidFill>
                  <a:schemeClr val="bg1"/>
                </a:solidFill>
              </a:rPr>
              <a:t>https://</a:t>
            </a:r>
            <a:r>
              <a:rPr lang="en-US" sz="1000" err="1">
                <a:solidFill>
                  <a:schemeClr val="bg1"/>
                </a:solidFill>
              </a:rPr>
              <a:t>beliapp.com</a:t>
            </a:r>
            <a:r>
              <a:rPr lang="en-US" sz="1000">
                <a:solidFill>
                  <a:schemeClr val="bg1"/>
                </a:solidFill>
              </a:rPr>
              <a:t>/</a:t>
            </a:r>
          </a:p>
        </p:txBody>
      </p:sp>
    </p:spTree>
    <p:extLst>
      <p:ext uri="{BB962C8B-B14F-4D97-AF65-F5344CB8AC3E}">
        <p14:creationId xmlns:p14="http://schemas.microsoft.com/office/powerpoint/2010/main" val="2128954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A5DA"/>
        </a:solidFill>
        <a:effectLst/>
      </p:bgPr>
    </p:bg>
    <p:spTree>
      <p:nvGrpSpPr>
        <p:cNvPr id="1" name="">
          <a:extLst>
            <a:ext uri="{FF2B5EF4-FFF2-40B4-BE49-F238E27FC236}">
              <a16:creationId xmlns:a16="http://schemas.microsoft.com/office/drawing/2014/main" id="{EEA528D1-60B0-F80C-87D1-056A4117110E}"/>
            </a:ext>
          </a:extLst>
        </p:cNvPr>
        <p:cNvGrpSpPr/>
        <p:nvPr/>
      </p:nvGrpSpPr>
      <p:grpSpPr>
        <a:xfrm>
          <a:off x="0" y="0"/>
          <a:ext cx="0" cy="0"/>
          <a:chOff x="0" y="0"/>
          <a:chExt cx="0" cy="0"/>
        </a:xfrm>
      </p:grpSpPr>
      <p:pic>
        <p:nvPicPr>
          <p:cNvPr id="4" name="Picture 3" descr="A white octopus holding a fork and a fork&#10;&#10;AI-generated content may be incorrect.">
            <a:extLst>
              <a:ext uri="{FF2B5EF4-FFF2-40B4-BE49-F238E27FC236}">
                <a16:creationId xmlns:a16="http://schemas.microsoft.com/office/drawing/2014/main" id="{18D8D82C-67C9-F741-2AEF-D74CF60950E7}"/>
              </a:ext>
            </a:extLst>
          </p:cNvPr>
          <p:cNvPicPr>
            <a:picLocks noChangeAspect="1"/>
          </p:cNvPicPr>
          <p:nvPr/>
        </p:nvPicPr>
        <p:blipFill>
          <a:blip r:embed="rId2">
            <a:alphaModFix amt="50000"/>
          </a:blip>
          <a:srcRect l="30775" t="14724" r="34088" b="38119"/>
          <a:stretch>
            <a:fillRect/>
          </a:stretch>
        </p:blipFill>
        <p:spPr>
          <a:xfrm>
            <a:off x="2679412" y="1276710"/>
            <a:ext cx="6833176" cy="5158597"/>
          </a:xfrm>
          <a:prstGeom prst="rect">
            <a:avLst/>
          </a:prstGeom>
        </p:spPr>
      </p:pic>
      <p:sp>
        <p:nvSpPr>
          <p:cNvPr id="7" name="TextBox 6">
            <a:extLst>
              <a:ext uri="{FF2B5EF4-FFF2-40B4-BE49-F238E27FC236}">
                <a16:creationId xmlns:a16="http://schemas.microsoft.com/office/drawing/2014/main" id="{49FF1D88-3E83-2A75-90A2-7195B101AA1A}"/>
              </a:ext>
            </a:extLst>
          </p:cNvPr>
          <p:cNvSpPr txBox="1"/>
          <p:nvPr/>
        </p:nvSpPr>
        <p:spPr>
          <a:xfrm>
            <a:off x="1811307" y="2602093"/>
            <a:ext cx="8569386" cy="1446550"/>
          </a:xfrm>
          <a:prstGeom prst="rect">
            <a:avLst/>
          </a:prstGeom>
          <a:noFill/>
        </p:spPr>
        <p:txBody>
          <a:bodyPr wrap="square" rtlCol="0">
            <a:spAutoFit/>
          </a:bodyPr>
          <a:lstStyle/>
          <a:p>
            <a:pPr algn="ctr"/>
            <a:r>
              <a:rPr lang="en-US" sz="8800" b="1">
                <a:solidFill>
                  <a:srgbClr val="A1335F"/>
                </a:solidFill>
                <a:latin typeface="Cooper Black" panose="0208090404030B020404" pitchFamily="18" charset="77"/>
              </a:rPr>
              <a:t>DISCOVERY</a:t>
            </a:r>
          </a:p>
        </p:txBody>
      </p:sp>
    </p:spTree>
    <p:extLst>
      <p:ext uri="{BB962C8B-B14F-4D97-AF65-F5344CB8AC3E}">
        <p14:creationId xmlns:p14="http://schemas.microsoft.com/office/powerpoint/2010/main" val="2307702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34F5C"/>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68A743F-0C36-F4F8-69C1-0FCE9BC725F1}"/>
              </a:ext>
            </a:extLst>
          </p:cNvPr>
          <p:cNvSpPr>
            <a:spLocks noGrp="1"/>
          </p:cNvSpPr>
          <p:nvPr>
            <p:ph type="title"/>
          </p:nvPr>
        </p:nvSpPr>
        <p:spPr>
          <a:xfrm>
            <a:off x="838200" y="229658"/>
            <a:ext cx="10515600" cy="1325563"/>
          </a:xfrm>
        </p:spPr>
        <p:txBody>
          <a:bodyPr/>
          <a:lstStyle/>
          <a:p>
            <a:pPr algn="ctr"/>
            <a:r>
              <a:rPr lang="en-US">
                <a:solidFill>
                  <a:schemeClr val="bg1"/>
                </a:solidFill>
                <a:latin typeface="Cooper Black" panose="0208090404030B020404" pitchFamily="18" charset="77"/>
              </a:rPr>
              <a:t>Beli Marketing Content</a:t>
            </a:r>
          </a:p>
        </p:txBody>
      </p:sp>
      <p:pic>
        <p:nvPicPr>
          <p:cNvPr id="2050" name="Picture 2" descr="Beli | LinkedIn">
            <a:extLst>
              <a:ext uri="{FF2B5EF4-FFF2-40B4-BE49-F238E27FC236}">
                <a16:creationId xmlns:a16="http://schemas.microsoft.com/office/drawing/2014/main" id="{10CFB5A4-DDE7-FDF5-BF3C-65DBDF5CBC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1205" y="1523581"/>
            <a:ext cx="3749832" cy="46872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eli | LinkedIn">
            <a:extLst>
              <a:ext uri="{FF2B5EF4-FFF2-40B4-BE49-F238E27FC236}">
                <a16:creationId xmlns:a16="http://schemas.microsoft.com/office/drawing/2014/main" id="{63AB9347-E165-4553-74E4-DA61A5F6C3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3913" y="2076668"/>
            <a:ext cx="3867653" cy="37278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erson smiling and pointing at something&#10;&#10;AI-generated content may be incorrect.">
            <a:extLst>
              <a:ext uri="{FF2B5EF4-FFF2-40B4-BE49-F238E27FC236}">
                <a16:creationId xmlns:a16="http://schemas.microsoft.com/office/drawing/2014/main" id="{1031E47B-97A1-F97E-FE86-33808CDD34E8}"/>
              </a:ext>
            </a:extLst>
          </p:cNvPr>
          <p:cNvPicPr>
            <a:picLocks noChangeAspect="1"/>
          </p:cNvPicPr>
          <p:nvPr/>
        </p:nvPicPr>
        <p:blipFill>
          <a:blip r:embed="rId4"/>
          <a:srcRect l="1813" r="1365"/>
          <a:stretch>
            <a:fillRect/>
          </a:stretch>
        </p:blipFill>
        <p:spPr>
          <a:xfrm>
            <a:off x="1105247" y="1394990"/>
            <a:ext cx="2757488" cy="4919760"/>
          </a:xfrm>
          <a:prstGeom prst="roundRect">
            <a:avLst/>
          </a:prstGeom>
        </p:spPr>
      </p:pic>
      <p:sp>
        <p:nvSpPr>
          <p:cNvPr id="13" name="TextBox 12">
            <a:extLst>
              <a:ext uri="{FF2B5EF4-FFF2-40B4-BE49-F238E27FC236}">
                <a16:creationId xmlns:a16="http://schemas.microsoft.com/office/drawing/2014/main" id="{ACE35793-1361-1F08-5971-C5605004754E}"/>
              </a:ext>
            </a:extLst>
          </p:cNvPr>
          <p:cNvSpPr txBox="1"/>
          <p:nvPr/>
        </p:nvSpPr>
        <p:spPr>
          <a:xfrm>
            <a:off x="9109247" y="5890988"/>
            <a:ext cx="1636988" cy="369332"/>
          </a:xfrm>
          <a:prstGeom prst="rect">
            <a:avLst/>
          </a:prstGeom>
          <a:noFill/>
        </p:spPr>
        <p:txBody>
          <a:bodyPr wrap="none" rtlCol="0">
            <a:spAutoFit/>
          </a:bodyPr>
          <a:lstStyle/>
          <a:p>
            <a:pPr algn="ctr"/>
            <a:r>
              <a:rPr lang="en-US" b="1">
                <a:solidFill>
                  <a:schemeClr val="bg1"/>
                </a:solidFill>
                <a:latin typeface="Franklin Gothic Heavy" panose="020B0603020102020204" pitchFamily="34" charset="0"/>
              </a:rPr>
              <a:t>LINKED IN AD</a:t>
            </a:r>
          </a:p>
        </p:txBody>
      </p:sp>
      <p:sp>
        <p:nvSpPr>
          <p:cNvPr id="14" name="TextBox 13">
            <a:extLst>
              <a:ext uri="{FF2B5EF4-FFF2-40B4-BE49-F238E27FC236}">
                <a16:creationId xmlns:a16="http://schemas.microsoft.com/office/drawing/2014/main" id="{6FB15A07-0A20-5676-1A08-96A2166E2601}"/>
              </a:ext>
            </a:extLst>
          </p:cNvPr>
          <p:cNvSpPr txBox="1"/>
          <p:nvPr/>
        </p:nvSpPr>
        <p:spPr>
          <a:xfrm>
            <a:off x="5065554" y="6266728"/>
            <a:ext cx="1821140" cy="369332"/>
          </a:xfrm>
          <a:prstGeom prst="rect">
            <a:avLst/>
          </a:prstGeom>
          <a:noFill/>
        </p:spPr>
        <p:txBody>
          <a:bodyPr wrap="none" rtlCol="0">
            <a:spAutoFit/>
          </a:bodyPr>
          <a:lstStyle/>
          <a:p>
            <a:pPr algn="ctr"/>
            <a:r>
              <a:rPr lang="en-US" b="1">
                <a:solidFill>
                  <a:schemeClr val="bg1"/>
                </a:solidFill>
                <a:latin typeface="Franklin Gothic Heavy" panose="020B0603020102020204" pitchFamily="34" charset="0"/>
              </a:rPr>
              <a:t>INSTAGRAM AD</a:t>
            </a:r>
          </a:p>
        </p:txBody>
      </p:sp>
      <p:sp>
        <p:nvSpPr>
          <p:cNvPr id="15" name="TextBox 14">
            <a:extLst>
              <a:ext uri="{FF2B5EF4-FFF2-40B4-BE49-F238E27FC236}">
                <a16:creationId xmlns:a16="http://schemas.microsoft.com/office/drawing/2014/main" id="{E3C22B5C-791F-6B11-3D6E-8A14E458FE66}"/>
              </a:ext>
            </a:extLst>
          </p:cNvPr>
          <p:cNvSpPr txBox="1"/>
          <p:nvPr/>
        </p:nvSpPr>
        <p:spPr>
          <a:xfrm>
            <a:off x="1833492" y="6314750"/>
            <a:ext cx="1300997" cy="369332"/>
          </a:xfrm>
          <a:prstGeom prst="rect">
            <a:avLst/>
          </a:prstGeom>
          <a:noFill/>
        </p:spPr>
        <p:txBody>
          <a:bodyPr wrap="none" rtlCol="0">
            <a:spAutoFit/>
          </a:bodyPr>
          <a:lstStyle/>
          <a:p>
            <a:pPr algn="ctr"/>
            <a:r>
              <a:rPr lang="en-US" b="1">
                <a:solidFill>
                  <a:schemeClr val="bg1"/>
                </a:solidFill>
                <a:latin typeface="Franklin Gothic Heavy" panose="020B0603020102020204" pitchFamily="34" charset="0"/>
              </a:rPr>
              <a:t>TIKTOK AD</a:t>
            </a:r>
          </a:p>
        </p:txBody>
      </p:sp>
    </p:spTree>
    <p:extLst>
      <p:ext uri="{BB962C8B-B14F-4D97-AF65-F5344CB8AC3E}">
        <p14:creationId xmlns:p14="http://schemas.microsoft.com/office/powerpoint/2010/main" val="16313408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E4F0"/>
        </a:solidFill>
        <a:effectLst/>
      </p:bgPr>
    </p:bg>
    <p:spTree>
      <p:nvGrpSpPr>
        <p:cNvPr id="1" name="">
          <a:extLst>
            <a:ext uri="{FF2B5EF4-FFF2-40B4-BE49-F238E27FC236}">
              <a16:creationId xmlns:a16="http://schemas.microsoft.com/office/drawing/2014/main" id="{CE7AABAA-C9B5-8E30-1A79-842388AC1E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0A7C07-8729-8609-E56E-67E9F8C1A218}"/>
              </a:ext>
            </a:extLst>
          </p:cNvPr>
          <p:cNvSpPr>
            <a:spLocks noGrp="1"/>
          </p:cNvSpPr>
          <p:nvPr>
            <p:ph type="title"/>
          </p:nvPr>
        </p:nvSpPr>
        <p:spPr>
          <a:xfrm>
            <a:off x="838200" y="802229"/>
            <a:ext cx="10515600" cy="1325563"/>
          </a:xfrm>
        </p:spPr>
        <p:txBody>
          <a:bodyPr/>
          <a:lstStyle/>
          <a:p>
            <a:pPr algn="ctr"/>
            <a:r>
              <a:rPr lang="en-US">
                <a:solidFill>
                  <a:srgbClr val="A1335F"/>
                </a:solidFill>
                <a:latin typeface="Cooper Black" panose="0208090404030B020404" pitchFamily="18" charset="77"/>
              </a:rPr>
              <a:t>SIZZL’S COMPETITORS</a:t>
            </a:r>
          </a:p>
        </p:txBody>
      </p:sp>
      <p:grpSp>
        <p:nvGrpSpPr>
          <p:cNvPr id="5" name="Group 4">
            <a:extLst>
              <a:ext uri="{FF2B5EF4-FFF2-40B4-BE49-F238E27FC236}">
                <a16:creationId xmlns:a16="http://schemas.microsoft.com/office/drawing/2014/main" id="{3FE8133D-AA0A-ACFC-6CFE-38A1EB72D6D5}"/>
              </a:ext>
            </a:extLst>
          </p:cNvPr>
          <p:cNvGrpSpPr/>
          <p:nvPr/>
        </p:nvGrpSpPr>
        <p:grpSpPr>
          <a:xfrm>
            <a:off x="1121267" y="2203671"/>
            <a:ext cx="3311488" cy="3217208"/>
            <a:chOff x="4182035" y="1375416"/>
            <a:chExt cx="4738452" cy="4603551"/>
          </a:xfrm>
        </p:grpSpPr>
        <p:pic>
          <p:nvPicPr>
            <p:cNvPr id="6" name="Picture 2">
              <a:extLst>
                <a:ext uri="{FF2B5EF4-FFF2-40B4-BE49-F238E27FC236}">
                  <a16:creationId xmlns:a16="http://schemas.microsoft.com/office/drawing/2014/main" id="{08EFC56C-3742-0C87-F217-BA5140A784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8290" y="1501238"/>
              <a:ext cx="1927761" cy="19277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iktok Icon PNGs for Free Download">
              <a:extLst>
                <a:ext uri="{FF2B5EF4-FFF2-40B4-BE49-F238E27FC236}">
                  <a16:creationId xmlns:a16="http://schemas.microsoft.com/office/drawing/2014/main" id="{738717C4-607A-55AE-AA52-7786460B44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9179" y="1375416"/>
              <a:ext cx="2053583" cy="20535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4273A8F0-2A21-08C4-3301-6941208776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2035" y="3711136"/>
              <a:ext cx="2094016" cy="14666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twitch logo png, twitch icon transparent png 18930502 PNG">
              <a:extLst>
                <a:ext uri="{FF2B5EF4-FFF2-40B4-BE49-F238E27FC236}">
                  <a16:creationId xmlns:a16="http://schemas.microsoft.com/office/drawing/2014/main" id="{18F81882-F734-1110-664B-925F824D56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1452" y="2909932"/>
              <a:ext cx="3069035" cy="3069035"/>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2" descr="Privacy Policy — Pepper– The Social Cooking App to Share Food with Friends.">
            <a:extLst>
              <a:ext uri="{FF2B5EF4-FFF2-40B4-BE49-F238E27FC236}">
                <a16:creationId xmlns:a16="http://schemas.microsoft.com/office/drawing/2014/main" id="{D987A2CA-A424-BD4D-1B36-A5CF3E67B7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5193" y="2214257"/>
            <a:ext cx="2849137" cy="2849137"/>
          </a:xfrm>
          <a:prstGeom prst="roundRect">
            <a:avLst>
              <a:gd name="adj" fmla="val 10921"/>
            </a:avLst>
          </a:prstGeom>
          <a:ln>
            <a:noFill/>
          </a:ln>
          <a:effectLst>
            <a:outerShdw sx="1000" sy="1000" algn="tl" rotWithShape="0">
              <a:srgbClr val="000000">
                <a:alpha val="0"/>
              </a:srgbClr>
            </a:outerShdw>
          </a:effectLst>
          <a:extLst>
            <a:ext uri="{909E8E84-426E-40DD-AFC4-6F175D3DCCD1}">
              <a14:hiddenFill xmlns:a14="http://schemas.microsoft.com/office/drawing/2010/main">
                <a:solidFill>
                  <a:srgbClr val="FFFFFF"/>
                </a:solidFill>
              </a14:hiddenFill>
            </a:ext>
          </a:extLst>
        </p:spPr>
      </p:pic>
      <p:pic>
        <p:nvPicPr>
          <p:cNvPr id="11" name="Picture 2" descr="Beli App | Restaurant List Keeping">
            <a:extLst>
              <a:ext uri="{FF2B5EF4-FFF2-40B4-BE49-F238E27FC236}">
                <a16:creationId xmlns:a16="http://schemas.microsoft.com/office/drawing/2014/main" id="{E61E8874-7F6C-3206-07F9-F61539651B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1595" y="2202365"/>
            <a:ext cx="2849137" cy="28491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8529990-29C3-1851-3613-0CB886BA0E94}"/>
              </a:ext>
            </a:extLst>
          </p:cNvPr>
          <p:cNvSpPr txBox="1"/>
          <p:nvPr/>
        </p:nvSpPr>
        <p:spPr>
          <a:xfrm>
            <a:off x="1121268" y="5217944"/>
            <a:ext cx="2575560" cy="800219"/>
          </a:xfrm>
          <a:prstGeom prst="rect">
            <a:avLst/>
          </a:prstGeom>
          <a:noFill/>
        </p:spPr>
        <p:txBody>
          <a:bodyPr wrap="square" rtlCol="0">
            <a:spAutoFit/>
          </a:bodyPr>
          <a:lstStyle/>
          <a:p>
            <a:pPr algn="ctr"/>
            <a:r>
              <a:rPr lang="en-US" b="1">
                <a:latin typeface="Franklin Gothic Heavy" panose="020B0603020102020204" pitchFamily="34" charset="0"/>
              </a:rPr>
              <a:t>SOCIAL MEDIA HUBS</a:t>
            </a:r>
          </a:p>
          <a:p>
            <a:pPr algn="ctr"/>
            <a:r>
              <a:rPr lang="en-US" sz="1400" b="1">
                <a:latin typeface="Franklin Gothic Book" panose="020B0503020102020204" pitchFamily="34" charset="0"/>
              </a:rPr>
              <a:t>Fun and interactive, but no competition</a:t>
            </a:r>
          </a:p>
        </p:txBody>
      </p:sp>
      <p:sp>
        <p:nvSpPr>
          <p:cNvPr id="4" name="TextBox 3">
            <a:extLst>
              <a:ext uri="{FF2B5EF4-FFF2-40B4-BE49-F238E27FC236}">
                <a16:creationId xmlns:a16="http://schemas.microsoft.com/office/drawing/2014/main" id="{09141EAB-4B20-A6D0-FBD6-0112CCE526A5}"/>
              </a:ext>
            </a:extLst>
          </p:cNvPr>
          <p:cNvSpPr txBox="1"/>
          <p:nvPr/>
        </p:nvSpPr>
        <p:spPr>
          <a:xfrm>
            <a:off x="4576898" y="5207029"/>
            <a:ext cx="3038203" cy="1015663"/>
          </a:xfrm>
          <a:prstGeom prst="rect">
            <a:avLst/>
          </a:prstGeom>
          <a:noFill/>
        </p:spPr>
        <p:txBody>
          <a:bodyPr wrap="square" rtlCol="0">
            <a:spAutoFit/>
          </a:bodyPr>
          <a:lstStyle/>
          <a:p>
            <a:pPr algn="ctr"/>
            <a:r>
              <a:rPr lang="en-US" b="1">
                <a:latin typeface="Franklin Gothic Heavy" panose="020B0603020102020204" pitchFamily="34" charset="0"/>
              </a:rPr>
              <a:t>PEPPER</a:t>
            </a:r>
          </a:p>
          <a:p>
            <a:pPr algn="ctr"/>
            <a:r>
              <a:rPr lang="en-US" sz="1400" b="1">
                <a:latin typeface="Franklin Gothic Book" panose="020B0503020102020204" pitchFamily="34" charset="0"/>
              </a:rPr>
              <a:t>Organization of 50,000 recipes, but minimal opportunities to connect with others.</a:t>
            </a:r>
          </a:p>
        </p:txBody>
      </p:sp>
      <p:sp>
        <p:nvSpPr>
          <p:cNvPr id="12" name="TextBox 11">
            <a:extLst>
              <a:ext uri="{FF2B5EF4-FFF2-40B4-BE49-F238E27FC236}">
                <a16:creationId xmlns:a16="http://schemas.microsoft.com/office/drawing/2014/main" id="{5A2C4487-961C-4C4D-3738-6A5314847F38}"/>
              </a:ext>
            </a:extLst>
          </p:cNvPr>
          <p:cNvSpPr txBox="1"/>
          <p:nvPr/>
        </p:nvSpPr>
        <p:spPr>
          <a:xfrm>
            <a:off x="8495172" y="5235151"/>
            <a:ext cx="2575560" cy="800219"/>
          </a:xfrm>
          <a:prstGeom prst="rect">
            <a:avLst/>
          </a:prstGeom>
          <a:noFill/>
        </p:spPr>
        <p:txBody>
          <a:bodyPr wrap="square" rtlCol="0">
            <a:spAutoFit/>
          </a:bodyPr>
          <a:lstStyle/>
          <a:p>
            <a:pPr algn="ctr"/>
            <a:r>
              <a:rPr lang="en-US" b="1">
                <a:latin typeface="Franklin Gothic Heavy" panose="020B0603020102020204" pitchFamily="34" charset="0"/>
              </a:rPr>
              <a:t>BELI</a:t>
            </a:r>
          </a:p>
          <a:p>
            <a:pPr algn="ctr"/>
            <a:r>
              <a:rPr lang="en-US" sz="1400" b="1">
                <a:latin typeface="Franklin Gothic Book" panose="020B0503020102020204" pitchFamily="34" charset="0"/>
              </a:rPr>
              <a:t>High engagement, useful, but no user creations</a:t>
            </a:r>
          </a:p>
        </p:txBody>
      </p:sp>
    </p:spTree>
    <p:extLst>
      <p:ext uri="{BB962C8B-B14F-4D97-AF65-F5344CB8AC3E}">
        <p14:creationId xmlns:p14="http://schemas.microsoft.com/office/powerpoint/2010/main" val="19210141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E4F0"/>
        </a:solidFill>
        <a:effectLst/>
      </p:bgPr>
    </p:bg>
    <p:spTree>
      <p:nvGrpSpPr>
        <p:cNvPr id="1" name="">
          <a:extLst>
            <a:ext uri="{FF2B5EF4-FFF2-40B4-BE49-F238E27FC236}">
              <a16:creationId xmlns:a16="http://schemas.microsoft.com/office/drawing/2014/main" id="{6BCA71F3-86F2-BC46-2FCE-E56B7B3AEE2E}"/>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AFFD2E4F-BEB2-A983-6064-87E37CB12F6C}"/>
              </a:ext>
            </a:extLst>
          </p:cNvPr>
          <p:cNvGrpSpPr/>
          <p:nvPr/>
        </p:nvGrpSpPr>
        <p:grpSpPr>
          <a:xfrm>
            <a:off x="2223532" y="700842"/>
            <a:ext cx="7744935" cy="5846914"/>
            <a:chOff x="1811723" y="389311"/>
            <a:chExt cx="8568547" cy="6468688"/>
          </a:xfrm>
          <a:effectLst>
            <a:outerShdw blurRad="50800" dist="50800" dir="5400000" algn="ctr" rotWithShape="0">
              <a:srgbClr val="ED1896"/>
            </a:outerShdw>
          </a:effectLst>
        </p:grpSpPr>
        <p:pic>
          <p:nvPicPr>
            <p:cNvPr id="4" name="Picture 3" descr="A white octopus holding a fork and a fork&#10;&#10;AI-generated content may be incorrect.">
              <a:extLst>
                <a:ext uri="{FF2B5EF4-FFF2-40B4-BE49-F238E27FC236}">
                  <a16:creationId xmlns:a16="http://schemas.microsoft.com/office/drawing/2014/main" id="{0EA3D536-B62E-C4B3-E707-581195824E34}"/>
                </a:ext>
              </a:extLst>
            </p:cNvPr>
            <p:cNvPicPr>
              <a:picLocks noChangeAspect="1"/>
            </p:cNvPicPr>
            <p:nvPr/>
          </p:nvPicPr>
          <p:blipFill>
            <a:blip r:embed="rId2">
              <a:alphaModFix amt="50000"/>
            </a:blip>
            <a:srcRect l="30775" t="14724" r="34088" b="38119"/>
            <a:stretch>
              <a:fillRect/>
            </a:stretch>
          </p:blipFill>
          <p:spPr>
            <a:xfrm>
              <a:off x="1811723" y="389311"/>
              <a:ext cx="8568547" cy="6468688"/>
            </a:xfrm>
            <a:prstGeom prst="rect">
              <a:avLst/>
            </a:prstGeom>
          </p:spPr>
        </p:pic>
        <p:sp>
          <p:nvSpPr>
            <p:cNvPr id="3" name="Oval 2">
              <a:extLst>
                <a:ext uri="{FF2B5EF4-FFF2-40B4-BE49-F238E27FC236}">
                  <a16:creationId xmlns:a16="http://schemas.microsoft.com/office/drawing/2014/main" id="{FBBAE7DF-874A-A0E9-0839-0BA8CD1462EA}"/>
                </a:ext>
              </a:extLst>
            </p:cNvPr>
            <p:cNvSpPr/>
            <p:nvPr/>
          </p:nvSpPr>
          <p:spPr>
            <a:xfrm>
              <a:off x="4359729" y="2024743"/>
              <a:ext cx="3771900" cy="2253343"/>
            </a:xfrm>
            <a:prstGeom prst="ellipse">
              <a:avLst/>
            </a:prstGeom>
            <a:noFill/>
            <a:ln>
              <a:noFill/>
            </a:ln>
            <a:effectLst>
              <a:outerShdw blurRad="50800" dist="50800" dir="5400000" algn="ctr" rotWithShape="0">
                <a:srgbClr val="FBC2DA"/>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Double Wave 1">
            <a:extLst>
              <a:ext uri="{FF2B5EF4-FFF2-40B4-BE49-F238E27FC236}">
                <a16:creationId xmlns:a16="http://schemas.microsoft.com/office/drawing/2014/main" id="{C3A68481-3E3C-401D-1724-3A44324DC7D8}"/>
              </a:ext>
            </a:extLst>
          </p:cNvPr>
          <p:cNvSpPr/>
          <p:nvPr/>
        </p:nvSpPr>
        <p:spPr>
          <a:xfrm>
            <a:off x="3505823" y="2410624"/>
            <a:ext cx="5450944" cy="2036751"/>
          </a:xfrm>
          <a:prstGeom prst="doubleWave">
            <a:avLst/>
          </a:prstGeom>
          <a:solidFill>
            <a:srgbClr val="FF1BA0"/>
          </a:solidFill>
          <a:ln cap="rnd">
            <a:solidFill>
              <a:srgbClr val="FF1B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Cooper Black" panose="0208090404030B020404" pitchFamily="18" charset="77"/>
              </a:rPr>
              <a:t>RECOMMENDED POSITION #1</a:t>
            </a:r>
          </a:p>
        </p:txBody>
      </p:sp>
    </p:spTree>
    <p:extLst>
      <p:ext uri="{BB962C8B-B14F-4D97-AF65-F5344CB8AC3E}">
        <p14:creationId xmlns:p14="http://schemas.microsoft.com/office/powerpoint/2010/main" val="27028652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E4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4EB89-69AA-8F28-8A53-404DE2204761}"/>
              </a:ext>
            </a:extLst>
          </p:cNvPr>
          <p:cNvSpPr>
            <a:spLocks noGrp="1"/>
          </p:cNvSpPr>
          <p:nvPr>
            <p:ph type="title"/>
          </p:nvPr>
        </p:nvSpPr>
        <p:spPr>
          <a:xfrm>
            <a:off x="838200" y="2320004"/>
            <a:ext cx="10515600" cy="1325563"/>
          </a:xfrm>
        </p:spPr>
        <p:txBody>
          <a:bodyPr/>
          <a:lstStyle/>
          <a:p>
            <a:pPr algn="ctr"/>
            <a:r>
              <a:rPr lang="en-US" sz="3200">
                <a:solidFill>
                  <a:srgbClr val="A1335F"/>
                </a:solidFill>
                <a:latin typeface="Cooper Black" panose="0208090404030B020404" pitchFamily="18" charset="77"/>
              </a:rPr>
              <a:t>RECOMMENDED POSITION 1:</a:t>
            </a:r>
            <a:br>
              <a:rPr lang="en-US">
                <a:solidFill>
                  <a:srgbClr val="A1335F"/>
                </a:solidFill>
                <a:latin typeface="Cooper Black" panose="0208090404030B020404" pitchFamily="18" charset="77"/>
              </a:rPr>
            </a:br>
            <a:r>
              <a:rPr lang="en-US">
                <a:solidFill>
                  <a:srgbClr val="A1335F"/>
                </a:solidFill>
                <a:latin typeface="Cooper Black" panose="0208090404030B020404" pitchFamily="18" charset="77"/>
              </a:rPr>
              <a:t>COMPETITIVE FUN WITH FRIENDS</a:t>
            </a:r>
          </a:p>
        </p:txBody>
      </p:sp>
      <p:sp>
        <p:nvSpPr>
          <p:cNvPr id="5" name="Text Placeholder 4">
            <a:extLst>
              <a:ext uri="{FF2B5EF4-FFF2-40B4-BE49-F238E27FC236}">
                <a16:creationId xmlns:a16="http://schemas.microsoft.com/office/drawing/2014/main" id="{6E4B9249-AF5F-013C-5804-A78C3B27A436}"/>
              </a:ext>
            </a:extLst>
          </p:cNvPr>
          <p:cNvSpPr>
            <a:spLocks noGrp="1"/>
          </p:cNvSpPr>
          <p:nvPr>
            <p:ph idx="1"/>
          </p:nvPr>
        </p:nvSpPr>
        <p:spPr>
          <a:xfrm>
            <a:off x="838200" y="3525252"/>
            <a:ext cx="10515600" cy="1325563"/>
          </a:xfrm>
        </p:spPr>
        <p:txBody>
          <a:bodyPr vert="horz" lIns="91440" tIns="45720" rIns="91440" bIns="45720" rtlCol="0" anchor="t">
            <a:normAutofit/>
          </a:bodyPr>
          <a:lstStyle/>
          <a:p>
            <a:pPr marL="0" indent="0" algn="ctr">
              <a:buNone/>
            </a:pPr>
            <a:r>
              <a:rPr lang="en-US" sz="2400">
                <a:latin typeface="Franklin Gothic Book"/>
              </a:rPr>
              <a:t>Core Desire: </a:t>
            </a:r>
            <a:r>
              <a:rPr lang="en-US" sz="2400" b="1">
                <a:solidFill>
                  <a:srgbClr val="ED1896"/>
                </a:solidFill>
                <a:latin typeface="Franklin Gothic Demi" panose="020B0603020102020204" pitchFamily="34" charset="0"/>
              </a:rPr>
              <a:t>Positive Change </a:t>
            </a:r>
            <a:r>
              <a:rPr lang="en-US" sz="2400" b="1">
                <a:latin typeface="Franklin Gothic Demi" panose="020B0603020102020204" pitchFamily="34" charset="0"/>
              </a:rPr>
              <a:t>| </a:t>
            </a:r>
            <a:r>
              <a:rPr lang="en-US" sz="2400">
                <a:latin typeface="Franklin Gothic Book"/>
              </a:rPr>
              <a:t>Characterized by: </a:t>
            </a:r>
            <a:r>
              <a:rPr lang="en-US" sz="2400" b="1">
                <a:solidFill>
                  <a:srgbClr val="ED1896"/>
                </a:solidFill>
                <a:latin typeface="Franklin Gothic Demi" panose="020B0603020102020204" pitchFamily="34" charset="0"/>
              </a:rPr>
              <a:t>Imaginative, Vision, Idealistic</a:t>
            </a:r>
          </a:p>
          <a:p>
            <a:pPr marL="0" indent="0" algn="ctr">
              <a:buNone/>
            </a:pPr>
            <a:endParaRPr lang="en-US" sz="2800">
              <a:latin typeface="Franklin Gothic Book" panose="020B0503020102020204" pitchFamily="34" charset="0"/>
            </a:endParaRPr>
          </a:p>
        </p:txBody>
      </p:sp>
      <p:grpSp>
        <p:nvGrpSpPr>
          <p:cNvPr id="3" name="Group 2">
            <a:extLst>
              <a:ext uri="{FF2B5EF4-FFF2-40B4-BE49-F238E27FC236}">
                <a16:creationId xmlns:a16="http://schemas.microsoft.com/office/drawing/2014/main" id="{1120FBBE-2789-926D-DD5E-3F6180A121D9}"/>
              </a:ext>
            </a:extLst>
          </p:cNvPr>
          <p:cNvGrpSpPr/>
          <p:nvPr/>
        </p:nvGrpSpPr>
        <p:grpSpPr>
          <a:xfrm>
            <a:off x="3191312" y="4250074"/>
            <a:ext cx="2647048" cy="1998346"/>
            <a:chOff x="1811723" y="389311"/>
            <a:chExt cx="8568547" cy="6468688"/>
          </a:xfrm>
          <a:effectLst>
            <a:outerShdw blurRad="50800" dist="50800" dir="5400000" algn="ctr" rotWithShape="0">
              <a:srgbClr val="ED1896"/>
            </a:outerShdw>
          </a:effectLst>
        </p:grpSpPr>
        <p:pic>
          <p:nvPicPr>
            <p:cNvPr id="4" name="Picture 3" descr="A white octopus holding a fork and a fork&#10;&#10;AI-generated content may be incorrect.">
              <a:extLst>
                <a:ext uri="{FF2B5EF4-FFF2-40B4-BE49-F238E27FC236}">
                  <a16:creationId xmlns:a16="http://schemas.microsoft.com/office/drawing/2014/main" id="{804C7C39-1B03-CBB5-DEE0-7F03DE28A88A}"/>
                </a:ext>
              </a:extLst>
            </p:cNvPr>
            <p:cNvPicPr>
              <a:picLocks noChangeAspect="1"/>
            </p:cNvPicPr>
            <p:nvPr/>
          </p:nvPicPr>
          <p:blipFill>
            <a:blip r:embed="rId2">
              <a:alphaModFix amt="50000"/>
            </a:blip>
            <a:srcRect l="30775" t="14724" r="34088" b="38119"/>
            <a:stretch>
              <a:fillRect/>
            </a:stretch>
          </p:blipFill>
          <p:spPr>
            <a:xfrm>
              <a:off x="1811723" y="389311"/>
              <a:ext cx="8568547" cy="6468688"/>
            </a:xfrm>
            <a:prstGeom prst="rect">
              <a:avLst/>
            </a:prstGeom>
          </p:spPr>
        </p:pic>
        <p:sp>
          <p:nvSpPr>
            <p:cNvPr id="6" name="Oval 5">
              <a:extLst>
                <a:ext uri="{FF2B5EF4-FFF2-40B4-BE49-F238E27FC236}">
                  <a16:creationId xmlns:a16="http://schemas.microsoft.com/office/drawing/2014/main" id="{33B49C99-A089-D3E7-6E2D-418263ACAFEE}"/>
                </a:ext>
              </a:extLst>
            </p:cNvPr>
            <p:cNvSpPr/>
            <p:nvPr/>
          </p:nvSpPr>
          <p:spPr>
            <a:xfrm>
              <a:off x="4359729" y="2024743"/>
              <a:ext cx="3771900" cy="2253343"/>
            </a:xfrm>
            <a:prstGeom prst="ellipse">
              <a:avLst/>
            </a:prstGeom>
            <a:noFill/>
            <a:ln>
              <a:noFill/>
            </a:ln>
            <a:effectLst>
              <a:outerShdw blurRad="50800" dist="50800" dir="5400000" algn="ctr" rotWithShape="0">
                <a:srgbClr val="FBC2DA"/>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1379031C-91D3-F9C8-74A0-D412A6008725}"/>
              </a:ext>
            </a:extLst>
          </p:cNvPr>
          <p:cNvGrpSpPr/>
          <p:nvPr/>
        </p:nvGrpSpPr>
        <p:grpSpPr>
          <a:xfrm>
            <a:off x="6165421" y="4250074"/>
            <a:ext cx="2647048" cy="1998346"/>
            <a:chOff x="1811723" y="389311"/>
            <a:chExt cx="8568547" cy="6468688"/>
          </a:xfrm>
          <a:effectLst>
            <a:outerShdw blurRad="50800" dist="50800" dir="5400000" algn="ctr" rotWithShape="0">
              <a:srgbClr val="ED1896"/>
            </a:outerShdw>
          </a:effectLst>
        </p:grpSpPr>
        <p:pic>
          <p:nvPicPr>
            <p:cNvPr id="8" name="Picture 7" descr="A white octopus holding a fork and a fork&#10;&#10;AI-generated content may be incorrect.">
              <a:extLst>
                <a:ext uri="{FF2B5EF4-FFF2-40B4-BE49-F238E27FC236}">
                  <a16:creationId xmlns:a16="http://schemas.microsoft.com/office/drawing/2014/main" id="{6E3906D6-1FA3-5CF7-E3DD-165467D35827}"/>
                </a:ext>
              </a:extLst>
            </p:cNvPr>
            <p:cNvPicPr>
              <a:picLocks noChangeAspect="1"/>
            </p:cNvPicPr>
            <p:nvPr/>
          </p:nvPicPr>
          <p:blipFill>
            <a:blip r:embed="rId2">
              <a:alphaModFix amt="50000"/>
            </a:blip>
            <a:srcRect l="30775" t="14724" r="34088" b="38119"/>
            <a:stretch>
              <a:fillRect/>
            </a:stretch>
          </p:blipFill>
          <p:spPr>
            <a:xfrm>
              <a:off x="1811723" y="389311"/>
              <a:ext cx="8568547" cy="6468688"/>
            </a:xfrm>
            <a:prstGeom prst="rect">
              <a:avLst/>
            </a:prstGeom>
          </p:spPr>
        </p:pic>
        <p:sp>
          <p:nvSpPr>
            <p:cNvPr id="9" name="Oval 8">
              <a:extLst>
                <a:ext uri="{FF2B5EF4-FFF2-40B4-BE49-F238E27FC236}">
                  <a16:creationId xmlns:a16="http://schemas.microsoft.com/office/drawing/2014/main" id="{6DBF8672-84CB-36B6-8E1F-A93331178C98}"/>
                </a:ext>
              </a:extLst>
            </p:cNvPr>
            <p:cNvSpPr/>
            <p:nvPr/>
          </p:nvSpPr>
          <p:spPr>
            <a:xfrm>
              <a:off x="4359729" y="2024743"/>
              <a:ext cx="3771900" cy="2253343"/>
            </a:xfrm>
            <a:prstGeom prst="ellipse">
              <a:avLst/>
            </a:prstGeom>
            <a:noFill/>
            <a:ln>
              <a:noFill/>
            </a:ln>
            <a:effectLst>
              <a:outerShdw blurRad="50800" dist="50800" dir="5400000" algn="ctr" rotWithShape="0">
                <a:srgbClr val="FBC2DA"/>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EFAB0FAC-1CC3-DB09-1656-6A63F1BC629E}"/>
              </a:ext>
            </a:extLst>
          </p:cNvPr>
          <p:cNvSpPr txBox="1"/>
          <p:nvPr/>
        </p:nvSpPr>
        <p:spPr>
          <a:xfrm>
            <a:off x="5654146" y="4872526"/>
            <a:ext cx="678570" cy="461665"/>
          </a:xfrm>
          <a:prstGeom prst="rect">
            <a:avLst/>
          </a:prstGeom>
          <a:noFill/>
        </p:spPr>
        <p:txBody>
          <a:bodyPr wrap="square" rtlCol="0">
            <a:spAutoFit/>
          </a:bodyPr>
          <a:lstStyle/>
          <a:p>
            <a:pPr algn="ctr"/>
            <a:r>
              <a:rPr lang="en-US" sz="2400">
                <a:solidFill>
                  <a:srgbClr val="FF69AE"/>
                </a:solidFill>
                <a:latin typeface="Franklin Gothic Heavy" panose="020B0603020102020204" pitchFamily="34" charset="0"/>
              </a:rPr>
              <a:t>VS</a:t>
            </a:r>
          </a:p>
        </p:txBody>
      </p:sp>
      <p:pic>
        <p:nvPicPr>
          <p:cNvPr id="12" name="Graphic 11" descr="Chef Hat outline">
            <a:extLst>
              <a:ext uri="{FF2B5EF4-FFF2-40B4-BE49-F238E27FC236}">
                <a16:creationId xmlns:a16="http://schemas.microsoft.com/office/drawing/2014/main" id="{18203439-3700-4171-02EB-8DC21F1DF9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232371">
            <a:off x="7617546" y="3995846"/>
            <a:ext cx="914400" cy="914400"/>
          </a:xfrm>
          <a:prstGeom prst="rect">
            <a:avLst/>
          </a:prstGeom>
        </p:spPr>
      </p:pic>
      <p:pic>
        <p:nvPicPr>
          <p:cNvPr id="14" name="Graphic 13" descr="Chef Hat with solid fill">
            <a:extLst>
              <a:ext uri="{FF2B5EF4-FFF2-40B4-BE49-F238E27FC236}">
                <a16:creationId xmlns:a16="http://schemas.microsoft.com/office/drawing/2014/main" id="{5E87DB03-C7EA-0910-CFD3-B2544D3828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9556977">
            <a:off x="3558518" y="3932711"/>
            <a:ext cx="914400" cy="914400"/>
          </a:xfrm>
          <a:prstGeom prst="rect">
            <a:avLst/>
          </a:prstGeom>
        </p:spPr>
      </p:pic>
    </p:spTree>
    <p:extLst>
      <p:ext uri="{BB962C8B-B14F-4D97-AF65-F5344CB8AC3E}">
        <p14:creationId xmlns:p14="http://schemas.microsoft.com/office/powerpoint/2010/main" val="27101225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E4F0"/>
        </a:solidFill>
        <a:effectLst/>
      </p:bgPr>
    </p:bg>
    <p:spTree>
      <p:nvGrpSpPr>
        <p:cNvPr id="1" name="">
          <a:extLst>
            <a:ext uri="{FF2B5EF4-FFF2-40B4-BE49-F238E27FC236}">
              <a16:creationId xmlns:a16="http://schemas.microsoft.com/office/drawing/2014/main" id="{B1E838BC-BEA0-65D9-F094-B8B48551BE11}"/>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CCA19E3D-EECC-725F-7995-0E3510692855}"/>
              </a:ext>
            </a:extLst>
          </p:cNvPr>
          <p:cNvSpPr/>
          <p:nvPr/>
        </p:nvSpPr>
        <p:spPr>
          <a:xfrm>
            <a:off x="1702466" y="2167774"/>
            <a:ext cx="8787065" cy="3812965"/>
          </a:xfrm>
          <a:prstGeom prst="roundRect">
            <a:avLst>
              <a:gd name="adj" fmla="val 645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a:solidFill>
                  <a:schemeClr val="tx1"/>
                </a:solidFill>
                <a:latin typeface="Franklin Gothic Demi" panose="020B0603020102020204" pitchFamily="34" charset="0"/>
              </a:rPr>
              <a:t>SIZZL </a:t>
            </a:r>
            <a:r>
              <a:rPr lang="en-US" sz="2600" b="1">
                <a:solidFill>
                  <a:srgbClr val="FF1BA0"/>
                </a:solidFill>
                <a:latin typeface="Franklin Gothic Demi" panose="020B0603020102020204" pitchFamily="34" charset="0"/>
              </a:rPr>
              <a:t>TRANSFORMS </a:t>
            </a:r>
            <a:r>
              <a:rPr lang="en-US" sz="2600" b="1">
                <a:solidFill>
                  <a:schemeClr val="tx1"/>
                </a:solidFill>
                <a:latin typeface="Franklin Gothic Demi" panose="020B0603020102020204" pitchFamily="34" charset="0"/>
              </a:rPr>
              <a:t>FOOD </a:t>
            </a:r>
          </a:p>
          <a:p>
            <a:pPr algn="ctr"/>
            <a:r>
              <a:rPr lang="en-US" sz="2600" b="1">
                <a:solidFill>
                  <a:schemeClr val="tx1"/>
                </a:solidFill>
                <a:latin typeface="Franklin Gothic Demi" panose="020B0603020102020204" pitchFamily="34" charset="0"/>
              </a:rPr>
              <a:t>FROM</a:t>
            </a:r>
            <a:r>
              <a:rPr lang="en-US" sz="2600" b="1">
                <a:solidFill>
                  <a:srgbClr val="FF1BA0"/>
                </a:solidFill>
                <a:latin typeface="Franklin Gothic Demi" panose="020B0603020102020204" pitchFamily="34" charset="0"/>
              </a:rPr>
              <a:t> PASSIVE ENTERTAINMENT </a:t>
            </a:r>
            <a:r>
              <a:rPr lang="en-US" sz="2600">
                <a:solidFill>
                  <a:schemeClr val="tx1"/>
                </a:solidFill>
                <a:latin typeface="Franklin Gothic Demi" panose="020B0603020102020204" pitchFamily="34" charset="0"/>
              </a:rPr>
              <a:t>TO </a:t>
            </a:r>
            <a:r>
              <a:rPr lang="en-US" sz="2600" b="1">
                <a:solidFill>
                  <a:srgbClr val="FF1BA0"/>
                </a:solidFill>
                <a:latin typeface="Franklin Gothic Demi" panose="020B0603020102020204" pitchFamily="34" charset="0"/>
              </a:rPr>
              <a:t>INTERACTIVE, GAMIFIED, GLOBAL EXPERIENCE </a:t>
            </a:r>
            <a:r>
              <a:rPr lang="en-US" sz="2600">
                <a:solidFill>
                  <a:schemeClr val="tx1"/>
                </a:solidFill>
                <a:latin typeface="Franklin Gothic Demi" panose="020B0603020102020204" pitchFamily="34" charset="0"/>
              </a:rPr>
              <a:t>WHERE</a:t>
            </a:r>
          </a:p>
          <a:p>
            <a:pPr algn="ctr"/>
            <a:r>
              <a:rPr lang="en-US" sz="2600">
                <a:solidFill>
                  <a:schemeClr val="tx1"/>
                </a:solidFill>
                <a:latin typeface="Franklin Gothic Demi" panose="020B0603020102020204" pitchFamily="34" charset="0"/>
              </a:rPr>
              <a:t>EVERYONE CAN COOK AND COMPETE IN</a:t>
            </a:r>
            <a:r>
              <a:rPr lang="en-US" sz="2600" b="1">
                <a:solidFill>
                  <a:srgbClr val="FF1BA0"/>
                </a:solidFill>
                <a:latin typeface="Franklin Gothic Demi" panose="020B0603020102020204" pitchFamily="34" charset="0"/>
              </a:rPr>
              <a:t> REAL-TIME.</a:t>
            </a:r>
          </a:p>
          <a:p>
            <a:pPr algn="ctr"/>
            <a:r>
              <a:rPr lang="en-US" sz="2800" b="1">
                <a:solidFill>
                  <a:srgbClr val="FF1BA0"/>
                </a:solidFill>
                <a:latin typeface="Franklin Gothic Demi" panose="020B0603020102020204" pitchFamily="34" charset="0"/>
              </a:rPr>
              <a:t>XXX.</a:t>
            </a:r>
          </a:p>
        </p:txBody>
      </p:sp>
      <p:sp>
        <p:nvSpPr>
          <p:cNvPr id="2" name="Title 1">
            <a:extLst>
              <a:ext uri="{FF2B5EF4-FFF2-40B4-BE49-F238E27FC236}">
                <a16:creationId xmlns:a16="http://schemas.microsoft.com/office/drawing/2014/main" id="{705FC782-865B-DC37-E140-67BD57AEE603}"/>
              </a:ext>
            </a:extLst>
          </p:cNvPr>
          <p:cNvSpPr>
            <a:spLocks noGrp="1"/>
          </p:cNvSpPr>
          <p:nvPr>
            <p:ph type="title"/>
          </p:nvPr>
        </p:nvSpPr>
        <p:spPr>
          <a:xfrm>
            <a:off x="838199" y="842211"/>
            <a:ext cx="10515600" cy="1325563"/>
          </a:xfrm>
        </p:spPr>
        <p:txBody>
          <a:bodyPr/>
          <a:lstStyle/>
          <a:p>
            <a:pPr algn="ctr"/>
            <a:r>
              <a:rPr lang="en-US" b="1">
                <a:solidFill>
                  <a:srgbClr val="A1335F"/>
                </a:solidFill>
                <a:latin typeface="Cooper Black" panose="0208090404030B020404" pitchFamily="18" charset="77"/>
              </a:rPr>
              <a:t>KEY MESSAGE</a:t>
            </a:r>
          </a:p>
        </p:txBody>
      </p:sp>
    </p:spTree>
    <p:extLst>
      <p:ext uri="{BB962C8B-B14F-4D97-AF65-F5344CB8AC3E}">
        <p14:creationId xmlns:p14="http://schemas.microsoft.com/office/powerpoint/2010/main" val="41095260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E4F0"/>
        </a:solidFill>
        <a:effectLst/>
      </p:bgPr>
    </p:bg>
    <p:spTree>
      <p:nvGrpSpPr>
        <p:cNvPr id="1" name="">
          <a:extLst>
            <a:ext uri="{FF2B5EF4-FFF2-40B4-BE49-F238E27FC236}">
              <a16:creationId xmlns:a16="http://schemas.microsoft.com/office/drawing/2014/main" id="{98CB927B-80AB-E380-7995-921F0A33C36D}"/>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9623CD0A-E993-CEE5-0811-F2B6B9733EA0}"/>
              </a:ext>
            </a:extLst>
          </p:cNvPr>
          <p:cNvSpPr/>
          <p:nvPr/>
        </p:nvSpPr>
        <p:spPr>
          <a:xfrm>
            <a:off x="2814504" y="2869921"/>
            <a:ext cx="6562990" cy="2053389"/>
          </a:xfrm>
          <a:prstGeom prst="roundRect">
            <a:avLst>
              <a:gd name="adj" fmla="val 645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1BA0"/>
                </a:solidFill>
                <a:latin typeface="Franklin Gothic Demi" panose="020B0603020102020204" pitchFamily="34" charset="0"/>
              </a:rPr>
              <a:t>“THE MOST FUN YOU’LL EVER HAVE WITH A FRYING PAN”</a:t>
            </a:r>
          </a:p>
        </p:txBody>
      </p:sp>
      <p:sp>
        <p:nvSpPr>
          <p:cNvPr id="2" name="Title 1">
            <a:extLst>
              <a:ext uri="{FF2B5EF4-FFF2-40B4-BE49-F238E27FC236}">
                <a16:creationId xmlns:a16="http://schemas.microsoft.com/office/drawing/2014/main" id="{1601FB5B-3C9F-0400-80CF-EA69E3157C91}"/>
              </a:ext>
            </a:extLst>
          </p:cNvPr>
          <p:cNvSpPr>
            <a:spLocks noGrp="1"/>
          </p:cNvSpPr>
          <p:nvPr>
            <p:ph type="title"/>
          </p:nvPr>
        </p:nvSpPr>
        <p:spPr>
          <a:xfrm>
            <a:off x="838199" y="1200799"/>
            <a:ext cx="10515600" cy="1325563"/>
          </a:xfrm>
        </p:spPr>
        <p:txBody>
          <a:bodyPr/>
          <a:lstStyle/>
          <a:p>
            <a:pPr algn="ctr"/>
            <a:r>
              <a:rPr lang="en-US" b="1">
                <a:solidFill>
                  <a:srgbClr val="A1335F"/>
                </a:solidFill>
                <a:latin typeface="Cooper Black" panose="0208090404030B020404" pitchFamily="18" charset="77"/>
              </a:rPr>
              <a:t>TAGLINE</a:t>
            </a:r>
          </a:p>
        </p:txBody>
      </p:sp>
    </p:spTree>
    <p:extLst>
      <p:ext uri="{BB962C8B-B14F-4D97-AF65-F5344CB8AC3E}">
        <p14:creationId xmlns:p14="http://schemas.microsoft.com/office/powerpoint/2010/main" val="41208336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E4F0"/>
        </a:solidFill>
        <a:effectLst/>
      </p:bgPr>
    </p:bg>
    <p:spTree>
      <p:nvGrpSpPr>
        <p:cNvPr id="1" name="">
          <a:extLst>
            <a:ext uri="{FF2B5EF4-FFF2-40B4-BE49-F238E27FC236}">
              <a16:creationId xmlns:a16="http://schemas.microsoft.com/office/drawing/2014/main" id="{9079D7F4-6BE1-F8E8-49C0-84A17A4020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46DFAB-9B9A-81BC-BAB5-4D04B0737A3B}"/>
              </a:ext>
            </a:extLst>
          </p:cNvPr>
          <p:cNvSpPr>
            <a:spLocks noGrp="1"/>
          </p:cNvSpPr>
          <p:nvPr>
            <p:ph type="title"/>
          </p:nvPr>
        </p:nvSpPr>
        <p:spPr>
          <a:xfrm>
            <a:off x="838200" y="630424"/>
            <a:ext cx="10515600" cy="1325563"/>
          </a:xfrm>
        </p:spPr>
        <p:txBody>
          <a:bodyPr/>
          <a:lstStyle/>
          <a:p>
            <a:pPr algn="ctr"/>
            <a:r>
              <a:rPr lang="en-US">
                <a:solidFill>
                  <a:srgbClr val="CE417A"/>
                </a:solidFill>
                <a:latin typeface="Cooper Black" panose="0208090404030B020404" pitchFamily="18" charset="77"/>
              </a:rPr>
              <a:t>POSITIONING 1: WHY?</a:t>
            </a:r>
          </a:p>
        </p:txBody>
      </p:sp>
      <p:sp>
        <p:nvSpPr>
          <p:cNvPr id="3" name="Content Placeholder 2">
            <a:extLst>
              <a:ext uri="{FF2B5EF4-FFF2-40B4-BE49-F238E27FC236}">
                <a16:creationId xmlns:a16="http://schemas.microsoft.com/office/drawing/2014/main" id="{5C4BF35B-8B36-1B39-0813-757E1F0573A4}"/>
              </a:ext>
            </a:extLst>
          </p:cNvPr>
          <p:cNvSpPr>
            <a:spLocks noGrp="1"/>
          </p:cNvSpPr>
          <p:nvPr>
            <p:ph idx="1"/>
          </p:nvPr>
        </p:nvSpPr>
        <p:spPr>
          <a:xfrm>
            <a:off x="838200" y="1876238"/>
            <a:ext cx="10515600" cy="4351338"/>
          </a:xfrm>
        </p:spPr>
        <p:txBody>
          <a:bodyPr vert="horz" lIns="91440" tIns="45720" rIns="91440" bIns="45720" rtlCol="0" anchor="t">
            <a:normAutofit/>
          </a:bodyPr>
          <a:lstStyle/>
          <a:p>
            <a:pPr marL="0" indent="0">
              <a:buNone/>
            </a:pPr>
            <a:r>
              <a:rPr lang="en-US" b="1">
                <a:solidFill>
                  <a:srgbClr val="ED1896"/>
                </a:solidFill>
                <a:latin typeface="Franklin Gothic Heavy"/>
              </a:rPr>
              <a:t>HOW DOES THIS POSITIONING DIFFERENTIATE FROM COMPETITORS?</a:t>
            </a:r>
          </a:p>
          <a:p>
            <a:pPr marL="0" indent="0">
              <a:buNone/>
            </a:pPr>
            <a:endParaRPr lang="en-US" b="1">
              <a:solidFill>
                <a:srgbClr val="ED1896"/>
              </a:solidFill>
              <a:latin typeface="Franklin Gothic Heavy" panose="020B0603020102020204" pitchFamily="34" charset="0"/>
            </a:endParaRPr>
          </a:p>
          <a:p>
            <a:pPr marL="0" indent="0">
              <a:buNone/>
            </a:pPr>
            <a:r>
              <a:rPr lang="en-US">
                <a:latin typeface="Franklin Gothic Heavy" panose="020B0603020102020204" pitchFamily="34" charset="0"/>
              </a:rPr>
              <a:t>Capitalizes on </a:t>
            </a:r>
            <a:r>
              <a:rPr lang="en-US">
                <a:solidFill>
                  <a:srgbClr val="ED1896"/>
                </a:solidFill>
                <a:latin typeface="Franklin Gothic Heavy" panose="020B0603020102020204" pitchFamily="34" charset="0"/>
              </a:rPr>
              <a:t>existing, successful, and recognizable </a:t>
            </a:r>
            <a:r>
              <a:rPr lang="en-US">
                <a:latin typeface="Franklin Gothic Heavy" panose="020B0603020102020204" pitchFamily="34" charset="0"/>
              </a:rPr>
              <a:t>trends in gamified apps but adds a </a:t>
            </a:r>
            <a:r>
              <a:rPr lang="en-US">
                <a:solidFill>
                  <a:srgbClr val="ED1896"/>
                </a:solidFill>
                <a:latin typeface="Franklin Gothic Heavy" panose="020B0603020102020204" pitchFamily="34" charset="0"/>
              </a:rPr>
              <a:t>uniquely</a:t>
            </a:r>
            <a:r>
              <a:rPr lang="en-US">
                <a:latin typeface="Franklin Gothic Heavy" panose="020B0603020102020204" pitchFamily="34" charset="0"/>
              </a:rPr>
              <a:t> </a:t>
            </a:r>
            <a:r>
              <a:rPr lang="en-US" err="1">
                <a:latin typeface="Franklin Gothic Heavy" panose="020B0603020102020204" pitchFamily="34" charset="0"/>
              </a:rPr>
              <a:t>SIZZL’d</a:t>
            </a:r>
            <a:r>
              <a:rPr lang="en-US">
                <a:latin typeface="Franklin Gothic Heavy" panose="020B0603020102020204" pitchFamily="34" charset="0"/>
              </a:rPr>
              <a:t> twist by leaning into their position as a </a:t>
            </a:r>
            <a:r>
              <a:rPr lang="en-US">
                <a:solidFill>
                  <a:srgbClr val="ED1896"/>
                </a:solidFill>
                <a:latin typeface="Franklin Gothic Heavy" panose="020B0603020102020204" pitchFamily="34" charset="0"/>
              </a:rPr>
              <a:t>cooking platform</a:t>
            </a:r>
            <a:r>
              <a:rPr lang="en-US">
                <a:latin typeface="Franklin Gothic Heavy" panose="020B0603020102020204" pitchFamily="34" charset="0"/>
              </a:rPr>
              <a:t>. </a:t>
            </a:r>
          </a:p>
          <a:p>
            <a:pPr marL="0" indent="0">
              <a:buNone/>
            </a:pPr>
            <a:endParaRPr lang="en-US">
              <a:solidFill>
                <a:srgbClr val="EC1996"/>
              </a:solidFill>
              <a:latin typeface="Franklin Gothic Medium" panose="020B0603020102020204" pitchFamily="34" charset="0"/>
            </a:endParaRPr>
          </a:p>
          <a:p>
            <a:endParaRPr lang="en-US">
              <a:solidFill>
                <a:srgbClr val="EC1996"/>
              </a:solidFill>
              <a:latin typeface="Franklin Gothic Book" panose="020B0503020102020204" pitchFamily="34" charset="0"/>
            </a:endParaRPr>
          </a:p>
        </p:txBody>
      </p:sp>
    </p:spTree>
    <p:extLst>
      <p:ext uri="{BB962C8B-B14F-4D97-AF65-F5344CB8AC3E}">
        <p14:creationId xmlns:p14="http://schemas.microsoft.com/office/powerpoint/2010/main" val="3367281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E4F0"/>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7DB0828-161A-6685-18FB-FD7700F31938}"/>
              </a:ext>
            </a:extLst>
          </p:cNvPr>
          <p:cNvSpPr>
            <a:spLocks noGrp="1"/>
          </p:cNvSpPr>
          <p:nvPr>
            <p:ph type="title"/>
          </p:nvPr>
        </p:nvSpPr>
        <p:spPr/>
        <p:txBody>
          <a:bodyPr/>
          <a:lstStyle/>
          <a:p>
            <a:pPr algn="ctr"/>
            <a:r>
              <a:rPr lang="en-US" sz="4000">
                <a:solidFill>
                  <a:srgbClr val="A1335F"/>
                </a:solidFill>
                <a:latin typeface="Cooper Black" panose="0208090404030B020404" pitchFamily="18" charset="77"/>
              </a:rPr>
              <a:t>OUTSIDE CREATIVE:</a:t>
            </a:r>
            <a:br>
              <a:rPr lang="en-US">
                <a:solidFill>
                  <a:srgbClr val="A1335F"/>
                </a:solidFill>
                <a:latin typeface="Cooper Black" panose="0208090404030B020404" pitchFamily="18" charset="77"/>
              </a:rPr>
            </a:br>
            <a:endParaRPr lang="en-US">
              <a:solidFill>
                <a:srgbClr val="A1335F"/>
              </a:solidFill>
              <a:latin typeface="Cooper Black" panose="0208090404030B020404" pitchFamily="18" charset="77"/>
            </a:endParaRPr>
          </a:p>
        </p:txBody>
      </p:sp>
      <p:sp>
        <p:nvSpPr>
          <p:cNvPr id="15" name="TextBox 14">
            <a:extLst>
              <a:ext uri="{FF2B5EF4-FFF2-40B4-BE49-F238E27FC236}">
                <a16:creationId xmlns:a16="http://schemas.microsoft.com/office/drawing/2014/main" id="{7D08FC66-532C-C0D2-5C59-3C222E1C008F}"/>
              </a:ext>
            </a:extLst>
          </p:cNvPr>
          <p:cNvSpPr txBox="1"/>
          <p:nvPr/>
        </p:nvSpPr>
        <p:spPr>
          <a:xfrm>
            <a:off x="3050771" y="3248490"/>
            <a:ext cx="6101542" cy="369332"/>
          </a:xfrm>
          <a:prstGeom prst="rect">
            <a:avLst/>
          </a:prstGeom>
          <a:noFill/>
        </p:spPr>
        <p:txBody>
          <a:bodyPr wrap="square">
            <a:spAutoFit/>
          </a:bodyPr>
          <a:lstStyle/>
          <a:p>
            <a:endParaRPr lang="en-US"/>
          </a:p>
        </p:txBody>
      </p:sp>
      <p:sp>
        <p:nvSpPr>
          <p:cNvPr id="22" name="TextBox 21">
            <a:extLst>
              <a:ext uri="{FF2B5EF4-FFF2-40B4-BE49-F238E27FC236}">
                <a16:creationId xmlns:a16="http://schemas.microsoft.com/office/drawing/2014/main" id="{C6B17306-BE6C-C983-480B-8CF7F544A0CA}"/>
              </a:ext>
            </a:extLst>
          </p:cNvPr>
          <p:cNvSpPr txBox="1"/>
          <p:nvPr/>
        </p:nvSpPr>
        <p:spPr>
          <a:xfrm>
            <a:off x="838200" y="1690688"/>
            <a:ext cx="4970585" cy="646331"/>
          </a:xfrm>
          <a:prstGeom prst="rect">
            <a:avLst/>
          </a:prstGeom>
          <a:noFill/>
        </p:spPr>
        <p:txBody>
          <a:bodyPr wrap="square" rtlCol="0">
            <a:spAutoFit/>
          </a:bodyPr>
          <a:lstStyle/>
          <a:p>
            <a:r>
              <a:rPr lang="en-US"/>
              <a:t>Still a work in progress</a:t>
            </a:r>
          </a:p>
          <a:p>
            <a:endParaRPr lang="en-US"/>
          </a:p>
        </p:txBody>
      </p:sp>
    </p:spTree>
    <p:extLst>
      <p:ext uri="{BB962C8B-B14F-4D97-AF65-F5344CB8AC3E}">
        <p14:creationId xmlns:p14="http://schemas.microsoft.com/office/powerpoint/2010/main" val="22021247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E4F0"/>
        </a:solidFill>
        <a:effectLst/>
      </p:bgPr>
    </p:bg>
    <p:spTree>
      <p:nvGrpSpPr>
        <p:cNvPr id="1" name="">
          <a:extLst>
            <a:ext uri="{FF2B5EF4-FFF2-40B4-BE49-F238E27FC236}">
              <a16:creationId xmlns:a16="http://schemas.microsoft.com/office/drawing/2014/main" id="{B8616413-48D6-509E-DF95-00E27BF9E06F}"/>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D75A3DAC-45CB-F32A-1197-F40DDC2BEF52}"/>
              </a:ext>
            </a:extLst>
          </p:cNvPr>
          <p:cNvSpPr>
            <a:spLocks noGrp="1"/>
          </p:cNvSpPr>
          <p:nvPr>
            <p:ph type="title"/>
          </p:nvPr>
        </p:nvSpPr>
        <p:spPr/>
        <p:txBody>
          <a:bodyPr/>
          <a:lstStyle/>
          <a:p>
            <a:pPr algn="ctr"/>
            <a:r>
              <a:rPr lang="en-US" sz="4000">
                <a:solidFill>
                  <a:srgbClr val="A1335F"/>
                </a:solidFill>
                <a:latin typeface="Cooper Black" panose="0208090404030B020404" pitchFamily="18" charset="77"/>
              </a:rPr>
              <a:t>IN-APP CREATIVE 1:</a:t>
            </a:r>
            <a:br>
              <a:rPr lang="en-US">
                <a:solidFill>
                  <a:srgbClr val="A1335F"/>
                </a:solidFill>
                <a:latin typeface="Cooper Black" panose="0208090404030B020404" pitchFamily="18" charset="77"/>
              </a:rPr>
            </a:br>
            <a:r>
              <a:rPr lang="en-US">
                <a:solidFill>
                  <a:srgbClr val="A1335F"/>
                </a:solidFill>
                <a:latin typeface="Cooper Black" panose="0208090404030B020404" pitchFamily="18" charset="77"/>
              </a:rPr>
              <a:t>SIZZL STREAK</a:t>
            </a:r>
          </a:p>
        </p:txBody>
      </p:sp>
      <p:pic>
        <p:nvPicPr>
          <p:cNvPr id="13" name="Picture 12" descr="A pink calendar with white text&#10;&#10;Description automatically generated">
            <a:extLst>
              <a:ext uri="{FF2B5EF4-FFF2-40B4-BE49-F238E27FC236}">
                <a16:creationId xmlns:a16="http://schemas.microsoft.com/office/drawing/2014/main" id="{4A9335E0-9C8B-7F70-2993-BCBC10E8199F}"/>
              </a:ext>
            </a:extLst>
          </p:cNvPr>
          <p:cNvPicPr>
            <a:picLocks noChangeAspect="1"/>
          </p:cNvPicPr>
          <p:nvPr/>
        </p:nvPicPr>
        <p:blipFill>
          <a:blip r:embed="rId2"/>
          <a:stretch>
            <a:fillRect/>
          </a:stretch>
        </p:blipFill>
        <p:spPr>
          <a:xfrm>
            <a:off x="6432286" y="1684161"/>
            <a:ext cx="4921514" cy="4351338"/>
          </a:xfrm>
          <a:prstGeom prst="rect">
            <a:avLst/>
          </a:prstGeom>
        </p:spPr>
      </p:pic>
      <p:sp>
        <p:nvSpPr>
          <p:cNvPr id="15" name="TextBox 14">
            <a:extLst>
              <a:ext uri="{FF2B5EF4-FFF2-40B4-BE49-F238E27FC236}">
                <a16:creationId xmlns:a16="http://schemas.microsoft.com/office/drawing/2014/main" id="{7EF9ECAE-169C-F860-BFCD-A384897D66C0}"/>
              </a:ext>
            </a:extLst>
          </p:cNvPr>
          <p:cNvSpPr txBox="1"/>
          <p:nvPr/>
        </p:nvSpPr>
        <p:spPr>
          <a:xfrm>
            <a:off x="3050771" y="3248490"/>
            <a:ext cx="6101542" cy="369332"/>
          </a:xfrm>
          <a:prstGeom prst="rect">
            <a:avLst/>
          </a:prstGeom>
          <a:noFill/>
        </p:spPr>
        <p:txBody>
          <a:bodyPr wrap="square">
            <a:spAutoFit/>
          </a:bodyPr>
          <a:lstStyle/>
          <a:p>
            <a:endParaRPr lang="en-US"/>
          </a:p>
        </p:txBody>
      </p:sp>
      <p:pic>
        <p:nvPicPr>
          <p:cNvPr id="19" name="Picture 18" descr="A pink circle with a white octopus and text&#10;&#10;Description automatically generated">
            <a:extLst>
              <a:ext uri="{FF2B5EF4-FFF2-40B4-BE49-F238E27FC236}">
                <a16:creationId xmlns:a16="http://schemas.microsoft.com/office/drawing/2014/main" id="{9E4751F1-B091-7F32-34EF-328630302306}"/>
              </a:ext>
            </a:extLst>
          </p:cNvPr>
          <p:cNvPicPr>
            <a:picLocks noChangeAspect="1"/>
          </p:cNvPicPr>
          <p:nvPr/>
        </p:nvPicPr>
        <p:blipFill>
          <a:blip r:embed="rId3"/>
          <a:srcRect l="-185" t="4397" r="6631" b="1483"/>
          <a:stretch>
            <a:fillRect/>
          </a:stretch>
        </p:blipFill>
        <p:spPr>
          <a:xfrm>
            <a:off x="839644" y="1714134"/>
            <a:ext cx="4918872" cy="4397186"/>
          </a:xfrm>
          <a:prstGeom prst="ellipse">
            <a:avLst/>
          </a:prstGeom>
        </p:spPr>
      </p:pic>
    </p:spTree>
    <p:extLst>
      <p:ext uri="{BB962C8B-B14F-4D97-AF65-F5344CB8AC3E}">
        <p14:creationId xmlns:p14="http://schemas.microsoft.com/office/powerpoint/2010/main" val="11361973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E4F0"/>
        </a:solidFill>
        <a:effectLst/>
      </p:bgPr>
    </p:bg>
    <p:spTree>
      <p:nvGrpSpPr>
        <p:cNvPr id="1" name="">
          <a:extLst>
            <a:ext uri="{FF2B5EF4-FFF2-40B4-BE49-F238E27FC236}">
              <a16:creationId xmlns:a16="http://schemas.microsoft.com/office/drawing/2014/main" id="{189D765B-DCF6-3610-D483-9D1AE0CCCAFD}"/>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F38870DB-DF86-B527-ECFE-C0963837A7FA}"/>
              </a:ext>
            </a:extLst>
          </p:cNvPr>
          <p:cNvSpPr>
            <a:spLocks noGrp="1"/>
          </p:cNvSpPr>
          <p:nvPr>
            <p:ph type="title"/>
          </p:nvPr>
        </p:nvSpPr>
        <p:spPr/>
        <p:txBody>
          <a:bodyPr>
            <a:normAutofit fontScale="90000"/>
          </a:bodyPr>
          <a:lstStyle/>
          <a:p>
            <a:pPr algn="ctr"/>
            <a:r>
              <a:rPr lang="en-US" sz="4000">
                <a:solidFill>
                  <a:srgbClr val="A1335F"/>
                </a:solidFill>
                <a:latin typeface="Cooper Black" panose="0208090404030B020404" pitchFamily="18" charset="77"/>
              </a:rPr>
              <a:t>IN-APP CREATIVE 2:</a:t>
            </a:r>
            <a:br>
              <a:rPr lang="en-US">
                <a:solidFill>
                  <a:srgbClr val="A1335F"/>
                </a:solidFill>
                <a:latin typeface="Cooper Black" panose="0208090404030B020404" pitchFamily="18" charset="77"/>
              </a:rPr>
            </a:br>
            <a:r>
              <a:rPr lang="en-US">
                <a:solidFill>
                  <a:srgbClr val="A1335F"/>
                </a:solidFill>
                <a:latin typeface="Cooper Black" panose="0208090404030B020404" pitchFamily="18" charset="77"/>
              </a:rPr>
              <a:t>SPICE POINTS AND SIZZL STANDINGS</a:t>
            </a:r>
          </a:p>
        </p:txBody>
      </p:sp>
      <p:pic>
        <p:nvPicPr>
          <p:cNvPr id="7" name="Content Placeholder 6" descr="A group of rectangular signs&#10;&#10;Description automatically generated with medium confidence">
            <a:extLst>
              <a:ext uri="{FF2B5EF4-FFF2-40B4-BE49-F238E27FC236}">
                <a16:creationId xmlns:a16="http://schemas.microsoft.com/office/drawing/2014/main" id="{8FA68926-B7BB-6CA8-BBEB-99A081F9200E}"/>
              </a:ext>
            </a:extLst>
          </p:cNvPr>
          <p:cNvPicPr>
            <a:picLocks noGrp="1" noChangeAspect="1"/>
          </p:cNvPicPr>
          <p:nvPr>
            <p:ph idx="1"/>
          </p:nvPr>
        </p:nvPicPr>
        <p:blipFill>
          <a:blip r:embed="rId2"/>
          <a:stretch>
            <a:fillRect/>
          </a:stretch>
        </p:blipFill>
        <p:spPr>
          <a:xfrm>
            <a:off x="2218113" y="1690688"/>
            <a:ext cx="4351338" cy="4351338"/>
          </a:xfrm>
        </p:spPr>
      </p:pic>
      <p:pic>
        <p:nvPicPr>
          <p:cNvPr id="9" name="Picture 8" descr="A screenshot of a cell phone&#10;&#10;Description automatically generated">
            <a:extLst>
              <a:ext uri="{FF2B5EF4-FFF2-40B4-BE49-F238E27FC236}">
                <a16:creationId xmlns:a16="http://schemas.microsoft.com/office/drawing/2014/main" id="{8BABB919-F4B5-17A4-D5BA-E3693BA57BC0}"/>
              </a:ext>
            </a:extLst>
          </p:cNvPr>
          <p:cNvPicPr>
            <a:picLocks noChangeAspect="1"/>
          </p:cNvPicPr>
          <p:nvPr/>
        </p:nvPicPr>
        <p:blipFill>
          <a:blip r:embed="rId3"/>
          <a:stretch>
            <a:fillRect/>
          </a:stretch>
        </p:blipFill>
        <p:spPr>
          <a:xfrm>
            <a:off x="6985087" y="1690688"/>
            <a:ext cx="2458171" cy="4370082"/>
          </a:xfrm>
          <a:prstGeom prst="rect">
            <a:avLst/>
          </a:prstGeom>
        </p:spPr>
      </p:pic>
    </p:spTree>
    <p:extLst>
      <p:ext uri="{BB962C8B-B14F-4D97-AF65-F5344CB8AC3E}">
        <p14:creationId xmlns:p14="http://schemas.microsoft.com/office/powerpoint/2010/main" val="1808905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4F0"/>
        </a:solidFill>
        <a:effectLst/>
      </p:bgPr>
    </p:bg>
    <p:spTree>
      <p:nvGrpSpPr>
        <p:cNvPr id="1" name="">
          <a:extLst>
            <a:ext uri="{FF2B5EF4-FFF2-40B4-BE49-F238E27FC236}">
              <a16:creationId xmlns:a16="http://schemas.microsoft.com/office/drawing/2014/main" id="{85BB6C6A-7084-382A-F20F-71B377480CF4}"/>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37E1052B-2397-1A41-F7E5-A8AE38520727}"/>
              </a:ext>
            </a:extLst>
          </p:cNvPr>
          <p:cNvGrpSpPr/>
          <p:nvPr/>
        </p:nvGrpSpPr>
        <p:grpSpPr>
          <a:xfrm>
            <a:off x="2223532" y="700842"/>
            <a:ext cx="7744935" cy="5846914"/>
            <a:chOff x="1811723" y="389311"/>
            <a:chExt cx="8568547" cy="6468688"/>
          </a:xfrm>
          <a:effectLst>
            <a:outerShdw blurRad="50800" dist="50800" dir="5400000" algn="ctr" rotWithShape="0">
              <a:srgbClr val="ED1896"/>
            </a:outerShdw>
          </a:effectLst>
        </p:grpSpPr>
        <p:pic>
          <p:nvPicPr>
            <p:cNvPr id="4" name="Picture 3" descr="A white octopus holding a fork and a fork&#10;&#10;AI-generated content may be incorrect.">
              <a:extLst>
                <a:ext uri="{FF2B5EF4-FFF2-40B4-BE49-F238E27FC236}">
                  <a16:creationId xmlns:a16="http://schemas.microsoft.com/office/drawing/2014/main" id="{2AB816A1-D79B-128B-5275-C9379A2B278E}"/>
                </a:ext>
              </a:extLst>
            </p:cNvPr>
            <p:cNvPicPr>
              <a:picLocks noChangeAspect="1"/>
            </p:cNvPicPr>
            <p:nvPr/>
          </p:nvPicPr>
          <p:blipFill>
            <a:blip r:embed="rId2">
              <a:alphaModFix amt="50000"/>
            </a:blip>
            <a:srcRect l="30775" t="14724" r="34088" b="38119"/>
            <a:stretch>
              <a:fillRect/>
            </a:stretch>
          </p:blipFill>
          <p:spPr>
            <a:xfrm>
              <a:off x="1811723" y="389311"/>
              <a:ext cx="8568547" cy="6468688"/>
            </a:xfrm>
            <a:prstGeom prst="rect">
              <a:avLst/>
            </a:prstGeom>
          </p:spPr>
        </p:pic>
        <p:sp>
          <p:nvSpPr>
            <p:cNvPr id="3" name="Oval 2">
              <a:extLst>
                <a:ext uri="{FF2B5EF4-FFF2-40B4-BE49-F238E27FC236}">
                  <a16:creationId xmlns:a16="http://schemas.microsoft.com/office/drawing/2014/main" id="{4D10F8AD-8BA0-1D0D-7B85-67065E3262DD}"/>
                </a:ext>
              </a:extLst>
            </p:cNvPr>
            <p:cNvSpPr/>
            <p:nvPr/>
          </p:nvSpPr>
          <p:spPr>
            <a:xfrm>
              <a:off x="4359729" y="2024743"/>
              <a:ext cx="3771900" cy="2253343"/>
            </a:xfrm>
            <a:prstGeom prst="ellipse">
              <a:avLst/>
            </a:prstGeom>
            <a:noFill/>
            <a:ln>
              <a:noFill/>
            </a:ln>
            <a:effectLst>
              <a:outerShdw blurRad="50800" dist="50800" dir="5400000" algn="ctr" rotWithShape="0">
                <a:srgbClr val="FBC2DA"/>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Double Wave 1">
            <a:extLst>
              <a:ext uri="{FF2B5EF4-FFF2-40B4-BE49-F238E27FC236}">
                <a16:creationId xmlns:a16="http://schemas.microsoft.com/office/drawing/2014/main" id="{0A101BB2-6C53-B409-0EFA-129F8549B0DE}"/>
              </a:ext>
            </a:extLst>
          </p:cNvPr>
          <p:cNvSpPr/>
          <p:nvPr/>
        </p:nvSpPr>
        <p:spPr>
          <a:xfrm>
            <a:off x="3505823" y="2410624"/>
            <a:ext cx="5450944" cy="2036751"/>
          </a:xfrm>
          <a:prstGeom prst="doubleWave">
            <a:avLst/>
          </a:prstGeom>
          <a:solidFill>
            <a:srgbClr val="FF1BA0"/>
          </a:solidFill>
          <a:ln cap="rnd">
            <a:solidFill>
              <a:srgbClr val="FF1B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Cooper Black" panose="0208090404030B020404" pitchFamily="18" charset="77"/>
              </a:rPr>
              <a:t>INDUSTRY ANALYSIS</a:t>
            </a:r>
          </a:p>
        </p:txBody>
      </p:sp>
    </p:spTree>
    <p:extLst>
      <p:ext uri="{BB962C8B-B14F-4D97-AF65-F5344CB8AC3E}">
        <p14:creationId xmlns:p14="http://schemas.microsoft.com/office/powerpoint/2010/main" val="16806622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E4F0"/>
        </a:solidFill>
        <a:effectLst/>
      </p:bgPr>
    </p:bg>
    <p:spTree>
      <p:nvGrpSpPr>
        <p:cNvPr id="1" name="">
          <a:extLst>
            <a:ext uri="{FF2B5EF4-FFF2-40B4-BE49-F238E27FC236}">
              <a16:creationId xmlns:a16="http://schemas.microsoft.com/office/drawing/2014/main" id="{39DEC6E7-2CC3-EAF0-E96E-B9129E4F7E2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6CBC4E4-4396-BA3A-501A-DA31F00A99A8}"/>
              </a:ext>
            </a:extLst>
          </p:cNvPr>
          <p:cNvSpPr txBox="1">
            <a:spLocks/>
          </p:cNvSpPr>
          <p:nvPr/>
        </p:nvSpPr>
        <p:spPr>
          <a:xfrm>
            <a:off x="838200" y="5000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solidFill>
                  <a:srgbClr val="A1335F"/>
                </a:solidFill>
                <a:latin typeface="Cooper Black" panose="0208090404030B020404" pitchFamily="18" charset="77"/>
              </a:rPr>
              <a:t>IN-APP CREATIVE 3:</a:t>
            </a:r>
            <a:br>
              <a:rPr lang="en-US">
                <a:solidFill>
                  <a:srgbClr val="A1335F"/>
                </a:solidFill>
                <a:latin typeface="Cooper Black" panose="0208090404030B020404" pitchFamily="18" charset="77"/>
              </a:rPr>
            </a:br>
            <a:r>
              <a:rPr lang="en-US">
                <a:solidFill>
                  <a:srgbClr val="A1335F"/>
                </a:solidFill>
                <a:latin typeface="Cooper Black" panose="0208090404030B020404" pitchFamily="18" charset="77"/>
              </a:rPr>
              <a:t>SIZZL STAMPS</a:t>
            </a:r>
          </a:p>
        </p:txBody>
      </p:sp>
      <p:pic>
        <p:nvPicPr>
          <p:cNvPr id="9" name="Picture 8" descr="A screenshot of a pink background&#10;&#10;Description automatically generated">
            <a:extLst>
              <a:ext uri="{FF2B5EF4-FFF2-40B4-BE49-F238E27FC236}">
                <a16:creationId xmlns:a16="http://schemas.microsoft.com/office/drawing/2014/main" id="{387E2AC5-4084-BF5C-695A-3BD38966B5F0}"/>
              </a:ext>
            </a:extLst>
          </p:cNvPr>
          <p:cNvPicPr>
            <a:picLocks noChangeAspect="1"/>
          </p:cNvPicPr>
          <p:nvPr/>
        </p:nvPicPr>
        <p:blipFill>
          <a:blip r:embed="rId2"/>
          <a:stretch>
            <a:fillRect/>
          </a:stretch>
        </p:blipFill>
        <p:spPr>
          <a:xfrm>
            <a:off x="1287087" y="1827108"/>
            <a:ext cx="3883702" cy="4353616"/>
          </a:xfrm>
          <a:prstGeom prst="rect">
            <a:avLst/>
          </a:prstGeom>
        </p:spPr>
      </p:pic>
      <p:pic>
        <p:nvPicPr>
          <p:cNvPr id="13" name="Content Placeholder 12" descr="A screenshot of a cellphone&#10;&#10;Description automatically generated">
            <a:extLst>
              <a:ext uri="{FF2B5EF4-FFF2-40B4-BE49-F238E27FC236}">
                <a16:creationId xmlns:a16="http://schemas.microsoft.com/office/drawing/2014/main" id="{BC2A02E7-6554-46B5-174F-D9EEAC151B9A}"/>
              </a:ext>
            </a:extLst>
          </p:cNvPr>
          <p:cNvPicPr>
            <a:picLocks noGrp="1" noChangeAspect="1"/>
          </p:cNvPicPr>
          <p:nvPr>
            <p:ph idx="1"/>
          </p:nvPr>
        </p:nvPicPr>
        <p:blipFill>
          <a:blip r:embed="rId3"/>
          <a:stretch>
            <a:fillRect/>
          </a:stretch>
        </p:blipFill>
        <p:spPr>
          <a:xfrm>
            <a:off x="4690880" y="1825625"/>
            <a:ext cx="2810239" cy="4351338"/>
          </a:xfrm>
        </p:spPr>
      </p:pic>
      <p:pic>
        <p:nvPicPr>
          <p:cNvPr id="15" name="Picture 14" descr="A cell phone with a pink screen&#10;&#10;Description automatically generated">
            <a:extLst>
              <a:ext uri="{FF2B5EF4-FFF2-40B4-BE49-F238E27FC236}">
                <a16:creationId xmlns:a16="http://schemas.microsoft.com/office/drawing/2014/main" id="{0BFFA334-3285-AD0C-1396-4CE512476227}"/>
              </a:ext>
            </a:extLst>
          </p:cNvPr>
          <p:cNvPicPr>
            <a:picLocks noChangeAspect="1"/>
          </p:cNvPicPr>
          <p:nvPr/>
        </p:nvPicPr>
        <p:blipFill>
          <a:blip r:embed="rId4"/>
          <a:stretch>
            <a:fillRect/>
          </a:stretch>
        </p:blipFill>
        <p:spPr>
          <a:xfrm>
            <a:off x="8294176" y="1825625"/>
            <a:ext cx="2449743" cy="4355099"/>
          </a:xfrm>
          <a:prstGeom prst="rect">
            <a:avLst/>
          </a:prstGeom>
        </p:spPr>
      </p:pic>
    </p:spTree>
    <p:extLst>
      <p:ext uri="{BB962C8B-B14F-4D97-AF65-F5344CB8AC3E}">
        <p14:creationId xmlns:p14="http://schemas.microsoft.com/office/powerpoint/2010/main" val="33212852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E4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AD24D-CC28-641B-DED3-165F00395EAE}"/>
              </a:ext>
            </a:extLst>
          </p:cNvPr>
          <p:cNvSpPr>
            <a:spLocks noGrp="1"/>
          </p:cNvSpPr>
          <p:nvPr>
            <p:ph type="title"/>
          </p:nvPr>
        </p:nvSpPr>
        <p:spPr>
          <a:xfrm>
            <a:off x="838200" y="630424"/>
            <a:ext cx="10515600" cy="1325563"/>
          </a:xfrm>
        </p:spPr>
        <p:txBody>
          <a:bodyPr/>
          <a:lstStyle/>
          <a:p>
            <a:pPr algn="ctr"/>
            <a:r>
              <a:rPr lang="en-US">
                <a:solidFill>
                  <a:srgbClr val="CE417A"/>
                </a:solidFill>
                <a:latin typeface="Cooper Black" panose="0208090404030B020404" pitchFamily="18" charset="77"/>
              </a:rPr>
              <a:t>POSITIONING 1: WHY?</a:t>
            </a:r>
          </a:p>
        </p:txBody>
      </p:sp>
      <p:sp>
        <p:nvSpPr>
          <p:cNvPr id="3" name="Content Placeholder 2">
            <a:extLst>
              <a:ext uri="{FF2B5EF4-FFF2-40B4-BE49-F238E27FC236}">
                <a16:creationId xmlns:a16="http://schemas.microsoft.com/office/drawing/2014/main" id="{2FCE0343-C219-0665-92A9-0870292A054E}"/>
              </a:ext>
            </a:extLst>
          </p:cNvPr>
          <p:cNvSpPr>
            <a:spLocks noGrp="1"/>
          </p:cNvSpPr>
          <p:nvPr>
            <p:ph idx="1"/>
          </p:nvPr>
        </p:nvSpPr>
        <p:spPr>
          <a:xfrm>
            <a:off x="838200" y="1876238"/>
            <a:ext cx="10515600" cy="4351338"/>
          </a:xfrm>
        </p:spPr>
        <p:txBody>
          <a:bodyPr vert="horz" lIns="91440" tIns="45720" rIns="91440" bIns="45720" rtlCol="0" anchor="t">
            <a:normAutofit fontScale="92500"/>
          </a:bodyPr>
          <a:lstStyle/>
          <a:p>
            <a:pPr marL="0" indent="0">
              <a:buNone/>
            </a:pPr>
            <a:r>
              <a:rPr lang="en-US" b="1">
                <a:solidFill>
                  <a:srgbClr val="ED1896"/>
                </a:solidFill>
                <a:latin typeface="Franklin Gothic Heavy"/>
              </a:rPr>
              <a:t>WHY WILL THIS POSITIONING WORK?</a:t>
            </a:r>
          </a:p>
          <a:p>
            <a:r>
              <a:rPr lang="en-US">
                <a:solidFill>
                  <a:schemeClr val="accent1">
                    <a:lumMod val="50000"/>
                  </a:schemeClr>
                </a:solidFill>
                <a:latin typeface="Franklin Gothic Medium"/>
              </a:rPr>
              <a:t>In our primary research:</a:t>
            </a:r>
            <a:endParaRPr lang="en-US">
              <a:solidFill>
                <a:schemeClr val="accent1">
                  <a:lumMod val="50000"/>
                </a:schemeClr>
              </a:solidFill>
              <a:latin typeface="Franklin Gothic Medium" panose="020B0603020102020204" pitchFamily="34" charset="0"/>
            </a:endParaRPr>
          </a:p>
          <a:p>
            <a:pPr lvl="1">
              <a:buFont typeface="Courier New" panose="020B0604020202020204" pitchFamily="34" charset="0"/>
              <a:buChar char="o"/>
            </a:pPr>
            <a:r>
              <a:rPr lang="en-US">
                <a:solidFill>
                  <a:schemeClr val="accent1">
                    <a:lumMod val="50000"/>
                  </a:schemeClr>
                </a:solidFill>
                <a:latin typeface="Franklin Gothic Medium"/>
              </a:rPr>
              <a:t>66.7% of gamified app users and non-users are incentivized by daily streaks</a:t>
            </a:r>
            <a:endParaRPr lang="en-US">
              <a:solidFill>
                <a:schemeClr val="accent1">
                  <a:lumMod val="50000"/>
                </a:schemeClr>
              </a:solidFill>
              <a:latin typeface="Franklin Gothic Medium" panose="020B0603020102020204" pitchFamily="34" charset="0"/>
            </a:endParaRPr>
          </a:p>
          <a:p>
            <a:pPr lvl="1">
              <a:buFont typeface="Courier New" panose="020B0604020202020204" pitchFamily="34" charset="0"/>
              <a:buChar char="o"/>
            </a:pPr>
            <a:r>
              <a:rPr lang="en-US">
                <a:solidFill>
                  <a:schemeClr val="accent1">
                    <a:lumMod val="50000"/>
                  </a:schemeClr>
                </a:solidFill>
                <a:latin typeface="Franklin Gothic Medium"/>
              </a:rPr>
              <a:t>66.7% by achievement badges</a:t>
            </a:r>
          </a:p>
          <a:p>
            <a:pPr lvl="1">
              <a:buFont typeface="Courier New" panose="020B0604020202020204" pitchFamily="34" charset="0"/>
              <a:buChar char="o"/>
            </a:pPr>
            <a:r>
              <a:rPr lang="en-US">
                <a:solidFill>
                  <a:schemeClr val="accent1">
                    <a:lumMod val="50000"/>
                  </a:schemeClr>
                </a:solidFill>
                <a:latin typeface="Franklin Gothic Medium"/>
              </a:rPr>
              <a:t>50% by point system</a:t>
            </a:r>
            <a:endParaRPr lang="en-US">
              <a:solidFill>
                <a:schemeClr val="accent1">
                  <a:lumMod val="50000"/>
                </a:schemeClr>
              </a:solidFill>
              <a:latin typeface="Franklin Gothic Medium" panose="020B0603020102020204" pitchFamily="34" charset="0"/>
            </a:endParaRPr>
          </a:p>
          <a:p>
            <a:pPr lvl="1">
              <a:buFont typeface="Courier New" panose="020B0604020202020204" pitchFamily="34" charset="0"/>
              <a:buChar char="o"/>
            </a:pPr>
            <a:r>
              <a:rPr lang="en-US">
                <a:solidFill>
                  <a:schemeClr val="accent1">
                    <a:lumMod val="50000"/>
                  </a:schemeClr>
                </a:solidFill>
                <a:latin typeface="Franklin Gothic Medium"/>
              </a:rPr>
              <a:t>42.9% by leaderboards</a:t>
            </a:r>
          </a:p>
          <a:p>
            <a:pPr lvl="1">
              <a:buFont typeface="Courier New" panose="020B0604020202020204" pitchFamily="34" charset="0"/>
              <a:buChar char="o"/>
            </a:pPr>
            <a:endParaRPr lang="en-US">
              <a:solidFill>
                <a:schemeClr val="accent1">
                  <a:lumMod val="50000"/>
                </a:schemeClr>
              </a:solidFill>
              <a:latin typeface="Franklin Gothic Medium"/>
            </a:endParaRPr>
          </a:p>
          <a:p>
            <a:r>
              <a:rPr lang="en-US">
                <a:solidFill>
                  <a:schemeClr val="accent1">
                    <a:lumMod val="50000"/>
                  </a:schemeClr>
                </a:solidFill>
                <a:latin typeface="Franklin Gothic Medium"/>
              </a:rPr>
              <a:t>Our primary research is echoed by secondary research, which show </a:t>
            </a:r>
            <a:r>
              <a:rPr lang="en-US">
                <a:solidFill>
                  <a:schemeClr val="accent1">
                    <a:lumMod val="50000"/>
                  </a:schemeClr>
                </a:solidFill>
              </a:rPr>
              <a:t>“engaged users develop greater intentions to </a:t>
            </a:r>
            <a:r>
              <a:rPr lang="en-US" b="1">
                <a:solidFill>
                  <a:schemeClr val="accent1">
                    <a:lumMod val="50000"/>
                  </a:schemeClr>
                </a:solidFill>
              </a:rPr>
              <a:t>continue using the gamified mobile app,</a:t>
            </a:r>
            <a:r>
              <a:rPr lang="en-US">
                <a:solidFill>
                  <a:schemeClr val="accent1">
                    <a:lumMod val="50000"/>
                  </a:schemeClr>
                </a:solidFill>
              </a:rPr>
              <a:t> </a:t>
            </a:r>
            <a:r>
              <a:rPr lang="en-US" b="1">
                <a:solidFill>
                  <a:schemeClr val="accent1">
                    <a:lumMod val="50000"/>
                  </a:schemeClr>
                </a:solidFill>
              </a:rPr>
              <a:t>recommend it to others, say positive things about it</a:t>
            </a:r>
            <a:r>
              <a:rPr lang="en-US">
                <a:solidFill>
                  <a:schemeClr val="accent1">
                    <a:lumMod val="50000"/>
                  </a:schemeClr>
                </a:solidFill>
              </a:rPr>
              <a:t>, and are more prone to evaluate the app positively.”</a:t>
            </a:r>
          </a:p>
          <a:p>
            <a:endParaRPr lang="en-US">
              <a:solidFill>
                <a:srgbClr val="EC1996"/>
              </a:solidFill>
              <a:latin typeface="Franklin Gothic Medium" panose="020B0603020102020204" pitchFamily="34" charset="0"/>
            </a:endParaRPr>
          </a:p>
          <a:p>
            <a:endParaRPr lang="en-US">
              <a:solidFill>
                <a:srgbClr val="EC1996"/>
              </a:solidFill>
              <a:latin typeface="Franklin Gothic Book" panose="020B0503020102020204" pitchFamily="34" charset="0"/>
            </a:endParaRPr>
          </a:p>
        </p:txBody>
      </p:sp>
      <p:sp>
        <p:nvSpPr>
          <p:cNvPr id="4" name="TextBox 3">
            <a:extLst>
              <a:ext uri="{FF2B5EF4-FFF2-40B4-BE49-F238E27FC236}">
                <a16:creationId xmlns:a16="http://schemas.microsoft.com/office/drawing/2014/main" id="{D523AB1B-4C60-F156-3CB4-5EE317C0E3CB}"/>
              </a:ext>
            </a:extLst>
          </p:cNvPr>
          <p:cNvSpPr txBox="1"/>
          <p:nvPr/>
        </p:nvSpPr>
        <p:spPr>
          <a:xfrm>
            <a:off x="247226" y="6427113"/>
            <a:ext cx="2970685" cy="430887"/>
          </a:xfrm>
          <a:prstGeom prst="rect">
            <a:avLst/>
          </a:prstGeom>
          <a:noFill/>
        </p:spPr>
        <p:txBody>
          <a:bodyPr wrap="none" rtlCol="0">
            <a:spAutoFit/>
          </a:bodyPr>
          <a:lstStyle/>
          <a:p>
            <a:r>
              <a:rPr lang="en-US" sz="1100" u="sng">
                <a:solidFill>
                  <a:srgbClr val="FBC2DA"/>
                </a:solidFill>
                <a:hlinkClick r:id="rId2">
                  <a:extLst>
                    <a:ext uri="{A12FA001-AC4F-418D-AE19-62706E023703}">
                      <ahyp:hlinkClr xmlns:ahyp="http://schemas.microsoft.com/office/drawing/2018/hyperlinkcolor" val="tx"/>
                    </a:ext>
                  </a:extLst>
                </a:hlinkClick>
              </a:rPr>
              <a:t>https://doi.org/10.1016/j.jbusres.2021.04.028</a:t>
            </a:r>
            <a:endParaRPr lang="en-US" sz="1100">
              <a:solidFill>
                <a:srgbClr val="FBC2DA"/>
              </a:solidFill>
            </a:endParaRPr>
          </a:p>
          <a:p>
            <a:endParaRPr lang="en-US" sz="1100">
              <a:solidFill>
                <a:srgbClr val="FBC2DA"/>
              </a:solidFill>
            </a:endParaRPr>
          </a:p>
        </p:txBody>
      </p:sp>
    </p:spTree>
    <p:extLst>
      <p:ext uri="{BB962C8B-B14F-4D97-AF65-F5344CB8AC3E}">
        <p14:creationId xmlns:p14="http://schemas.microsoft.com/office/powerpoint/2010/main" val="21204641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E4F0"/>
        </a:solidFill>
        <a:effectLst/>
      </p:bgPr>
    </p:bg>
    <p:spTree>
      <p:nvGrpSpPr>
        <p:cNvPr id="1" name="">
          <a:extLst>
            <a:ext uri="{FF2B5EF4-FFF2-40B4-BE49-F238E27FC236}">
              <a16:creationId xmlns:a16="http://schemas.microsoft.com/office/drawing/2014/main" id="{A532DECD-F25E-6F9C-C6D9-E403F81A8CF5}"/>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A31ABFFA-28BD-B2F4-AF47-782454B5F53A}"/>
              </a:ext>
            </a:extLst>
          </p:cNvPr>
          <p:cNvGrpSpPr/>
          <p:nvPr/>
        </p:nvGrpSpPr>
        <p:grpSpPr>
          <a:xfrm>
            <a:off x="2223532" y="700842"/>
            <a:ext cx="7744935" cy="5846914"/>
            <a:chOff x="1811723" y="389311"/>
            <a:chExt cx="8568547" cy="6468688"/>
          </a:xfrm>
          <a:effectLst>
            <a:outerShdw blurRad="50800" dist="50800" dir="5400000" algn="ctr" rotWithShape="0">
              <a:srgbClr val="ED1896"/>
            </a:outerShdw>
          </a:effectLst>
        </p:grpSpPr>
        <p:pic>
          <p:nvPicPr>
            <p:cNvPr id="4" name="Picture 3" descr="A white octopus holding a fork and a fork&#10;&#10;AI-generated content may be incorrect.">
              <a:extLst>
                <a:ext uri="{FF2B5EF4-FFF2-40B4-BE49-F238E27FC236}">
                  <a16:creationId xmlns:a16="http://schemas.microsoft.com/office/drawing/2014/main" id="{BAD01365-914D-EF46-FF8E-9E0560C7396E}"/>
                </a:ext>
              </a:extLst>
            </p:cNvPr>
            <p:cNvPicPr>
              <a:picLocks noChangeAspect="1"/>
            </p:cNvPicPr>
            <p:nvPr/>
          </p:nvPicPr>
          <p:blipFill>
            <a:blip r:embed="rId2">
              <a:alphaModFix amt="50000"/>
            </a:blip>
            <a:srcRect l="30775" t="14724" r="34088" b="38119"/>
            <a:stretch>
              <a:fillRect/>
            </a:stretch>
          </p:blipFill>
          <p:spPr>
            <a:xfrm>
              <a:off x="1811723" y="389311"/>
              <a:ext cx="8568547" cy="6468688"/>
            </a:xfrm>
            <a:prstGeom prst="rect">
              <a:avLst/>
            </a:prstGeom>
          </p:spPr>
        </p:pic>
        <p:sp>
          <p:nvSpPr>
            <p:cNvPr id="3" name="Oval 2">
              <a:extLst>
                <a:ext uri="{FF2B5EF4-FFF2-40B4-BE49-F238E27FC236}">
                  <a16:creationId xmlns:a16="http://schemas.microsoft.com/office/drawing/2014/main" id="{BB36B540-5D65-0AB2-7840-E9A14FF65C60}"/>
                </a:ext>
              </a:extLst>
            </p:cNvPr>
            <p:cNvSpPr/>
            <p:nvPr/>
          </p:nvSpPr>
          <p:spPr>
            <a:xfrm>
              <a:off x="4359729" y="2024743"/>
              <a:ext cx="3771900" cy="2253343"/>
            </a:xfrm>
            <a:prstGeom prst="ellipse">
              <a:avLst/>
            </a:prstGeom>
            <a:noFill/>
            <a:ln>
              <a:noFill/>
            </a:ln>
            <a:effectLst>
              <a:outerShdw blurRad="50800" dist="50800" dir="5400000" algn="ctr" rotWithShape="0">
                <a:srgbClr val="FBC2DA"/>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Double Wave 1">
            <a:extLst>
              <a:ext uri="{FF2B5EF4-FFF2-40B4-BE49-F238E27FC236}">
                <a16:creationId xmlns:a16="http://schemas.microsoft.com/office/drawing/2014/main" id="{90A471BB-AA09-94EA-F5AA-31A55B1630C8}"/>
              </a:ext>
            </a:extLst>
          </p:cNvPr>
          <p:cNvSpPr/>
          <p:nvPr/>
        </p:nvSpPr>
        <p:spPr>
          <a:xfrm>
            <a:off x="3505823" y="2410624"/>
            <a:ext cx="5450944" cy="2036751"/>
          </a:xfrm>
          <a:prstGeom prst="doubleWave">
            <a:avLst/>
          </a:prstGeom>
          <a:solidFill>
            <a:srgbClr val="FF1BA0"/>
          </a:solidFill>
          <a:ln cap="rnd">
            <a:solidFill>
              <a:srgbClr val="FF1B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Cooper Black" panose="0208090404030B020404" pitchFamily="18" charset="77"/>
              </a:rPr>
              <a:t>RECOMMENDED POSITION #2</a:t>
            </a:r>
          </a:p>
        </p:txBody>
      </p:sp>
    </p:spTree>
    <p:extLst>
      <p:ext uri="{BB962C8B-B14F-4D97-AF65-F5344CB8AC3E}">
        <p14:creationId xmlns:p14="http://schemas.microsoft.com/office/powerpoint/2010/main" val="21781444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E4F0"/>
        </a:solidFill>
        <a:effectLst/>
      </p:bgPr>
    </p:bg>
    <p:spTree>
      <p:nvGrpSpPr>
        <p:cNvPr id="1" name="">
          <a:extLst>
            <a:ext uri="{FF2B5EF4-FFF2-40B4-BE49-F238E27FC236}">
              <a16:creationId xmlns:a16="http://schemas.microsoft.com/office/drawing/2014/main" id="{D9D455B0-A12C-7DE7-A9F5-CCF9793CA5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46FDD7-79F2-9A8C-D6C0-A94ABCD8451C}"/>
              </a:ext>
            </a:extLst>
          </p:cNvPr>
          <p:cNvSpPr>
            <a:spLocks noGrp="1"/>
          </p:cNvSpPr>
          <p:nvPr>
            <p:ph type="title"/>
          </p:nvPr>
        </p:nvSpPr>
        <p:spPr>
          <a:xfrm>
            <a:off x="838199" y="2178792"/>
            <a:ext cx="10515600" cy="1325563"/>
          </a:xfrm>
        </p:spPr>
        <p:txBody>
          <a:bodyPr/>
          <a:lstStyle/>
          <a:p>
            <a:pPr algn="ctr"/>
            <a:r>
              <a:rPr lang="en-US" sz="3200">
                <a:solidFill>
                  <a:srgbClr val="A1335F"/>
                </a:solidFill>
                <a:latin typeface="Cooper Black" panose="0208090404030B020404" pitchFamily="18" charset="77"/>
              </a:rPr>
              <a:t>RECOMMENDED POSITION 2:</a:t>
            </a:r>
            <a:br>
              <a:rPr lang="en-US">
                <a:solidFill>
                  <a:srgbClr val="A1335F"/>
                </a:solidFill>
                <a:latin typeface="Cooper Black" panose="0208090404030B020404" pitchFamily="18" charset="77"/>
              </a:rPr>
            </a:br>
            <a:r>
              <a:rPr lang="en-US">
                <a:solidFill>
                  <a:srgbClr val="A1335F"/>
                </a:solidFill>
                <a:latin typeface="Cooper Black" panose="0208090404030B020404" pitchFamily="18" charset="77"/>
              </a:rPr>
              <a:t>CREATIVE COOKING COMMUNITY</a:t>
            </a:r>
          </a:p>
        </p:txBody>
      </p:sp>
      <p:sp>
        <p:nvSpPr>
          <p:cNvPr id="5" name="Text Placeholder 4">
            <a:extLst>
              <a:ext uri="{FF2B5EF4-FFF2-40B4-BE49-F238E27FC236}">
                <a16:creationId xmlns:a16="http://schemas.microsoft.com/office/drawing/2014/main" id="{90806EB9-F271-91D6-B73B-3D087AB84D4C}"/>
              </a:ext>
            </a:extLst>
          </p:cNvPr>
          <p:cNvSpPr>
            <a:spLocks noGrp="1"/>
          </p:cNvSpPr>
          <p:nvPr>
            <p:ph idx="1"/>
          </p:nvPr>
        </p:nvSpPr>
        <p:spPr>
          <a:xfrm>
            <a:off x="162425" y="3469457"/>
            <a:ext cx="11867147" cy="1008637"/>
          </a:xfrm>
        </p:spPr>
        <p:txBody>
          <a:bodyPr>
            <a:normAutofit/>
          </a:bodyPr>
          <a:lstStyle/>
          <a:p>
            <a:pPr marL="0" indent="0" algn="ctr">
              <a:buNone/>
            </a:pPr>
            <a:r>
              <a:rPr lang="en-US" sz="2400">
                <a:latin typeface="Franklin Gothic Book" panose="020B0503020102020204" pitchFamily="34" charset="0"/>
              </a:rPr>
              <a:t>Core Desire: </a:t>
            </a:r>
            <a:r>
              <a:rPr lang="en-US" sz="2400">
                <a:solidFill>
                  <a:srgbClr val="ED1896"/>
                </a:solidFill>
                <a:latin typeface="Franklin Gothic Demi" panose="020B0603020102020204" pitchFamily="34" charset="0"/>
              </a:rPr>
              <a:t>Enjoyment</a:t>
            </a:r>
            <a:r>
              <a:rPr lang="en-US" sz="2400">
                <a:latin typeface="Franklin Gothic Book" panose="020B0503020102020204" pitchFamily="34" charset="0"/>
              </a:rPr>
              <a:t> </a:t>
            </a:r>
            <a:r>
              <a:rPr lang="en-US" sz="2400" b="1">
                <a:latin typeface="Franklin Gothic Book" panose="020B0503020102020204" pitchFamily="34" charset="0"/>
              </a:rPr>
              <a:t>|</a:t>
            </a:r>
            <a:r>
              <a:rPr lang="en-US" sz="2400">
                <a:latin typeface="Franklin Gothic Book" panose="020B0503020102020204" pitchFamily="34" charset="0"/>
              </a:rPr>
              <a:t> Characterized by: </a:t>
            </a:r>
            <a:r>
              <a:rPr lang="en-US" sz="2400">
                <a:solidFill>
                  <a:srgbClr val="ED1896"/>
                </a:solidFill>
                <a:latin typeface="Franklin Gothic Demi" panose="020B0603020102020204" pitchFamily="34" charset="0"/>
              </a:rPr>
              <a:t>Fun, Entertainment, Playfulness</a:t>
            </a:r>
          </a:p>
          <a:p>
            <a:pPr algn="ctr"/>
            <a:endParaRPr lang="en-US" sz="2400">
              <a:latin typeface="Franklin Gothic Book" panose="020B0503020102020204" pitchFamily="34" charset="0"/>
            </a:endParaRPr>
          </a:p>
          <a:p>
            <a:pPr algn="ctr"/>
            <a:endParaRPr lang="en-US" sz="2400">
              <a:latin typeface="Franklin Gothic Book" panose="020B0503020102020204" pitchFamily="34" charset="0"/>
            </a:endParaRPr>
          </a:p>
        </p:txBody>
      </p:sp>
      <p:sp>
        <p:nvSpPr>
          <p:cNvPr id="10" name="Heart 9">
            <a:extLst>
              <a:ext uri="{FF2B5EF4-FFF2-40B4-BE49-F238E27FC236}">
                <a16:creationId xmlns:a16="http://schemas.microsoft.com/office/drawing/2014/main" id="{90BB93B0-F31C-1741-D658-CA44BB857235}"/>
              </a:ext>
            </a:extLst>
          </p:cNvPr>
          <p:cNvSpPr/>
          <p:nvPr/>
        </p:nvSpPr>
        <p:spPr>
          <a:xfrm>
            <a:off x="5694123" y="4296887"/>
            <a:ext cx="643813" cy="616091"/>
          </a:xfrm>
          <a:prstGeom prst="heart">
            <a:avLst/>
          </a:prstGeom>
          <a:solidFill>
            <a:srgbClr val="FCC3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CDD85A65-C360-A6ED-5CE8-1B680E734577}"/>
              </a:ext>
            </a:extLst>
          </p:cNvPr>
          <p:cNvGrpSpPr/>
          <p:nvPr/>
        </p:nvGrpSpPr>
        <p:grpSpPr>
          <a:xfrm>
            <a:off x="3770860" y="4632642"/>
            <a:ext cx="2325140" cy="1755327"/>
            <a:chOff x="1811723" y="389311"/>
            <a:chExt cx="8568547" cy="6468688"/>
          </a:xfrm>
          <a:effectLst>
            <a:outerShdw blurRad="50800" dist="50800" dir="5400000" algn="ctr" rotWithShape="0">
              <a:srgbClr val="ED1896"/>
            </a:outerShdw>
          </a:effectLst>
        </p:grpSpPr>
        <p:pic>
          <p:nvPicPr>
            <p:cNvPr id="4" name="Picture 3" descr="A white octopus holding a fork and a fork&#10;&#10;AI-generated content may be incorrect.">
              <a:extLst>
                <a:ext uri="{FF2B5EF4-FFF2-40B4-BE49-F238E27FC236}">
                  <a16:creationId xmlns:a16="http://schemas.microsoft.com/office/drawing/2014/main" id="{843ED7D7-F53A-060F-FF50-0907BC7FBC24}"/>
                </a:ext>
              </a:extLst>
            </p:cNvPr>
            <p:cNvPicPr>
              <a:picLocks noChangeAspect="1"/>
            </p:cNvPicPr>
            <p:nvPr/>
          </p:nvPicPr>
          <p:blipFill>
            <a:blip r:embed="rId2">
              <a:alphaModFix amt="50000"/>
            </a:blip>
            <a:srcRect l="30775" t="14724" r="34088" b="38119"/>
            <a:stretch>
              <a:fillRect/>
            </a:stretch>
          </p:blipFill>
          <p:spPr>
            <a:xfrm>
              <a:off x="1811723" y="389311"/>
              <a:ext cx="8568547" cy="6468688"/>
            </a:xfrm>
            <a:prstGeom prst="rect">
              <a:avLst/>
            </a:prstGeom>
          </p:spPr>
        </p:pic>
        <p:sp>
          <p:nvSpPr>
            <p:cNvPr id="6" name="Oval 5">
              <a:extLst>
                <a:ext uri="{FF2B5EF4-FFF2-40B4-BE49-F238E27FC236}">
                  <a16:creationId xmlns:a16="http://schemas.microsoft.com/office/drawing/2014/main" id="{C5FF6248-1FAE-291A-2E19-4C4AC94C921B}"/>
                </a:ext>
              </a:extLst>
            </p:cNvPr>
            <p:cNvSpPr/>
            <p:nvPr/>
          </p:nvSpPr>
          <p:spPr>
            <a:xfrm>
              <a:off x="4359729" y="2024743"/>
              <a:ext cx="3771900" cy="2253343"/>
            </a:xfrm>
            <a:prstGeom prst="ellipse">
              <a:avLst/>
            </a:prstGeom>
            <a:noFill/>
            <a:ln>
              <a:noFill/>
            </a:ln>
            <a:effectLst>
              <a:outerShdw blurRad="50800" dist="50800" dir="5400000" algn="ctr" rotWithShape="0">
                <a:srgbClr val="FBC2DA"/>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BA204150-52A0-A87C-1A4D-AAD7406F060D}"/>
              </a:ext>
            </a:extLst>
          </p:cNvPr>
          <p:cNvGrpSpPr/>
          <p:nvPr/>
        </p:nvGrpSpPr>
        <p:grpSpPr>
          <a:xfrm>
            <a:off x="5962757" y="4723051"/>
            <a:ext cx="2085627" cy="1574510"/>
            <a:chOff x="1811723" y="389311"/>
            <a:chExt cx="8568547" cy="6468688"/>
          </a:xfrm>
          <a:effectLst>
            <a:outerShdw blurRad="50800" dist="50800" dir="5400000" algn="ctr" rotWithShape="0">
              <a:srgbClr val="ED1896"/>
            </a:outerShdw>
          </a:effectLst>
        </p:grpSpPr>
        <p:pic>
          <p:nvPicPr>
            <p:cNvPr id="8" name="Picture 7" descr="A white octopus holding a fork and a fork&#10;&#10;AI-generated content may be incorrect.">
              <a:extLst>
                <a:ext uri="{FF2B5EF4-FFF2-40B4-BE49-F238E27FC236}">
                  <a16:creationId xmlns:a16="http://schemas.microsoft.com/office/drawing/2014/main" id="{FD0CF12E-4199-B062-3314-E58C87AA0A44}"/>
                </a:ext>
              </a:extLst>
            </p:cNvPr>
            <p:cNvPicPr>
              <a:picLocks noChangeAspect="1"/>
            </p:cNvPicPr>
            <p:nvPr/>
          </p:nvPicPr>
          <p:blipFill>
            <a:blip r:embed="rId2">
              <a:alphaModFix amt="50000"/>
            </a:blip>
            <a:srcRect l="30775" t="14724" r="34088" b="38119"/>
            <a:stretch>
              <a:fillRect/>
            </a:stretch>
          </p:blipFill>
          <p:spPr>
            <a:xfrm>
              <a:off x="1811723" y="389311"/>
              <a:ext cx="8568547" cy="6468688"/>
            </a:xfrm>
            <a:prstGeom prst="rect">
              <a:avLst/>
            </a:prstGeom>
          </p:spPr>
        </p:pic>
        <p:sp>
          <p:nvSpPr>
            <p:cNvPr id="9" name="Oval 8">
              <a:extLst>
                <a:ext uri="{FF2B5EF4-FFF2-40B4-BE49-F238E27FC236}">
                  <a16:creationId xmlns:a16="http://schemas.microsoft.com/office/drawing/2014/main" id="{7B7A0507-1CE7-0281-1CFD-CFFC5BE565CB}"/>
                </a:ext>
              </a:extLst>
            </p:cNvPr>
            <p:cNvSpPr/>
            <p:nvPr/>
          </p:nvSpPr>
          <p:spPr>
            <a:xfrm>
              <a:off x="4359729" y="2024743"/>
              <a:ext cx="3771900" cy="2253343"/>
            </a:xfrm>
            <a:prstGeom prst="ellipse">
              <a:avLst/>
            </a:prstGeom>
            <a:noFill/>
            <a:ln>
              <a:noFill/>
            </a:ln>
            <a:effectLst>
              <a:outerShdw blurRad="50800" dist="50800" dir="5400000" algn="ctr" rotWithShape="0">
                <a:srgbClr val="FBC2DA"/>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Graphic 11" descr="Earth globe: Americas with solid fill">
            <a:extLst>
              <a:ext uri="{FF2B5EF4-FFF2-40B4-BE49-F238E27FC236}">
                <a16:creationId xmlns:a16="http://schemas.microsoft.com/office/drawing/2014/main" id="{33D1E846-BFE3-AB62-93BE-59ACC6F552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76171" y="4290701"/>
            <a:ext cx="1008637" cy="1008637"/>
          </a:xfrm>
          <a:prstGeom prst="rect">
            <a:avLst/>
          </a:prstGeom>
        </p:spPr>
      </p:pic>
      <p:sp>
        <p:nvSpPr>
          <p:cNvPr id="15" name="Rectangle 14">
            <a:extLst>
              <a:ext uri="{FF2B5EF4-FFF2-40B4-BE49-F238E27FC236}">
                <a16:creationId xmlns:a16="http://schemas.microsoft.com/office/drawing/2014/main" id="{A0E01C07-5256-32E7-2AD1-2F84945CC0D1}"/>
              </a:ext>
            </a:extLst>
          </p:cNvPr>
          <p:cNvSpPr/>
          <p:nvPr/>
        </p:nvSpPr>
        <p:spPr>
          <a:xfrm>
            <a:off x="3889681" y="4912978"/>
            <a:ext cx="213515" cy="350624"/>
          </a:xfrm>
          <a:prstGeom prst="rect">
            <a:avLst/>
          </a:prstGeom>
          <a:solidFill>
            <a:srgbClr val="FFE4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Online Network with solid fill">
            <a:extLst>
              <a:ext uri="{FF2B5EF4-FFF2-40B4-BE49-F238E27FC236}">
                <a16:creationId xmlns:a16="http://schemas.microsoft.com/office/drawing/2014/main" id="{EB1DD486-F5FE-E93D-C61E-6D929387E0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20708" y="4464932"/>
            <a:ext cx="857293" cy="857293"/>
          </a:xfrm>
          <a:prstGeom prst="rect">
            <a:avLst/>
          </a:prstGeom>
        </p:spPr>
      </p:pic>
    </p:spTree>
    <p:extLst>
      <p:ext uri="{BB962C8B-B14F-4D97-AF65-F5344CB8AC3E}">
        <p14:creationId xmlns:p14="http://schemas.microsoft.com/office/powerpoint/2010/main" val="32266554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E4F0"/>
        </a:solidFill>
        <a:effectLst/>
      </p:bgPr>
    </p:bg>
    <p:spTree>
      <p:nvGrpSpPr>
        <p:cNvPr id="1" name="">
          <a:extLst>
            <a:ext uri="{FF2B5EF4-FFF2-40B4-BE49-F238E27FC236}">
              <a16:creationId xmlns:a16="http://schemas.microsoft.com/office/drawing/2014/main" id="{7C8DB3CC-29A3-4CB9-1AB3-A9584B5F8CE9}"/>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82D06DE6-AD08-07A7-0AF4-B459C5A9F706}"/>
              </a:ext>
            </a:extLst>
          </p:cNvPr>
          <p:cNvSpPr/>
          <p:nvPr/>
        </p:nvSpPr>
        <p:spPr>
          <a:xfrm>
            <a:off x="1702466" y="2202824"/>
            <a:ext cx="8787065" cy="3812965"/>
          </a:xfrm>
          <a:prstGeom prst="roundRect">
            <a:avLst>
              <a:gd name="adj" fmla="val 645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Franklin Gothic Demi" panose="020B0603020102020204" pitchFamily="34" charset="0"/>
              </a:rPr>
              <a:t>SIZZL IS A </a:t>
            </a:r>
            <a:r>
              <a:rPr lang="en-US" sz="2800" b="1">
                <a:solidFill>
                  <a:srgbClr val="ED1896"/>
                </a:solidFill>
                <a:latin typeface="Franklin Gothic Demi" panose="020B0603020102020204" pitchFamily="34" charset="0"/>
              </a:rPr>
              <a:t>FOOD INNOVATION </a:t>
            </a:r>
            <a:r>
              <a:rPr lang="en-US" sz="2800" b="1">
                <a:solidFill>
                  <a:schemeClr val="tx1"/>
                </a:solidFill>
                <a:latin typeface="Franklin Gothic Demi" panose="020B0603020102020204" pitchFamily="34" charset="0"/>
              </a:rPr>
              <a:t>PLATFORM</a:t>
            </a:r>
          </a:p>
          <a:p>
            <a:pPr algn="ctr"/>
            <a:r>
              <a:rPr lang="en-US" sz="2800" b="1">
                <a:solidFill>
                  <a:schemeClr val="tx1"/>
                </a:solidFill>
                <a:latin typeface="Franklin Gothic Demi" panose="020B0603020102020204" pitchFamily="34" charset="0"/>
              </a:rPr>
              <a:t>THAT HARNESSES THE POWER OF</a:t>
            </a:r>
            <a:r>
              <a:rPr lang="en-US" sz="2800" b="1">
                <a:solidFill>
                  <a:srgbClr val="ED1896"/>
                </a:solidFill>
                <a:latin typeface="Franklin Gothic Demi" panose="020B0603020102020204" pitchFamily="34" charset="0"/>
              </a:rPr>
              <a:t> </a:t>
            </a:r>
            <a:r>
              <a:rPr lang="en-US" sz="2800" b="1">
                <a:solidFill>
                  <a:schemeClr val="tx1"/>
                </a:solidFill>
                <a:latin typeface="Franklin Gothic Demi" panose="020B0603020102020204" pitchFamily="34" charset="0"/>
              </a:rPr>
              <a:t>CULINARY COMMUNITY</a:t>
            </a:r>
            <a:r>
              <a:rPr lang="en-US" sz="2800" b="1">
                <a:solidFill>
                  <a:srgbClr val="ED1896"/>
                </a:solidFill>
                <a:latin typeface="Franklin Gothic Demi" panose="020B0603020102020204" pitchFamily="34" charset="0"/>
              </a:rPr>
              <a:t> </a:t>
            </a:r>
            <a:r>
              <a:rPr lang="en-US" sz="2800" b="1">
                <a:solidFill>
                  <a:schemeClr val="tx1"/>
                </a:solidFill>
                <a:latin typeface="Franklin Gothic Demi" panose="020B0603020102020204" pitchFamily="34" charset="0"/>
              </a:rPr>
              <a:t>TO </a:t>
            </a:r>
            <a:r>
              <a:rPr lang="en-US" sz="2800" b="1">
                <a:solidFill>
                  <a:srgbClr val="ED1896"/>
                </a:solidFill>
                <a:latin typeface="Franklin Gothic Demi" panose="020B0603020102020204" pitchFamily="34" charset="0"/>
              </a:rPr>
              <a:t>TRANSFORM </a:t>
            </a:r>
            <a:r>
              <a:rPr lang="en-US" sz="2800" b="1">
                <a:solidFill>
                  <a:schemeClr val="tx1"/>
                </a:solidFill>
                <a:latin typeface="Franklin Gothic Demi" panose="020B0603020102020204" pitchFamily="34" charset="0"/>
              </a:rPr>
              <a:t>COOKING INTO A </a:t>
            </a:r>
            <a:r>
              <a:rPr lang="en-US" sz="2800" b="1">
                <a:solidFill>
                  <a:srgbClr val="ED1896"/>
                </a:solidFill>
                <a:latin typeface="Franklin Gothic Demi" panose="020B0603020102020204" pitchFamily="34" charset="0"/>
              </a:rPr>
              <a:t>GLOBAL, INTERACTIVE EXPERIENCE, </a:t>
            </a:r>
            <a:r>
              <a:rPr lang="en-US" sz="2800" b="1">
                <a:solidFill>
                  <a:schemeClr val="tx1"/>
                </a:solidFill>
                <a:latin typeface="Franklin Gothic Demi" panose="020B0603020102020204" pitchFamily="34" charset="0"/>
              </a:rPr>
              <a:t>WHERE </a:t>
            </a:r>
            <a:r>
              <a:rPr lang="en-US" sz="2800" b="1">
                <a:solidFill>
                  <a:srgbClr val="ED1896"/>
                </a:solidFill>
                <a:latin typeface="Franklin Gothic Demi" panose="020B0603020102020204" pitchFamily="34" charset="0"/>
              </a:rPr>
              <a:t>PLAYFULNESS </a:t>
            </a:r>
            <a:r>
              <a:rPr lang="en-US" sz="2800" b="1">
                <a:solidFill>
                  <a:schemeClr val="tx1"/>
                </a:solidFill>
                <a:latin typeface="Franklin Gothic Demi" panose="020B0603020102020204" pitchFamily="34" charset="0"/>
              </a:rPr>
              <a:t>AND </a:t>
            </a:r>
            <a:r>
              <a:rPr lang="en-US" sz="2800" b="1">
                <a:solidFill>
                  <a:srgbClr val="ED1896"/>
                </a:solidFill>
                <a:latin typeface="Franklin Gothic Demi" panose="020B0603020102020204" pitchFamily="34" charset="0"/>
              </a:rPr>
              <a:t>CONNECTION</a:t>
            </a:r>
          </a:p>
          <a:p>
            <a:pPr algn="ctr"/>
            <a:r>
              <a:rPr lang="en-US" sz="2800" b="1">
                <a:solidFill>
                  <a:schemeClr val="tx1"/>
                </a:solidFill>
                <a:latin typeface="Franklin Gothic Demi" panose="020B0603020102020204" pitchFamily="34" charset="0"/>
              </a:rPr>
              <a:t>COME TOGETHER IN </a:t>
            </a:r>
            <a:r>
              <a:rPr lang="en-US" sz="2800" b="1">
                <a:solidFill>
                  <a:srgbClr val="ED1896"/>
                </a:solidFill>
                <a:latin typeface="Franklin Gothic Demi" panose="020B0603020102020204" pitchFamily="34" charset="0"/>
              </a:rPr>
              <a:t>REAL-TIME.</a:t>
            </a:r>
          </a:p>
        </p:txBody>
      </p:sp>
      <p:sp>
        <p:nvSpPr>
          <p:cNvPr id="2" name="Title 1">
            <a:extLst>
              <a:ext uri="{FF2B5EF4-FFF2-40B4-BE49-F238E27FC236}">
                <a16:creationId xmlns:a16="http://schemas.microsoft.com/office/drawing/2014/main" id="{1375F200-C1DC-7C96-674D-BE54F7E3D890}"/>
              </a:ext>
            </a:extLst>
          </p:cNvPr>
          <p:cNvSpPr>
            <a:spLocks noGrp="1"/>
          </p:cNvSpPr>
          <p:nvPr>
            <p:ph type="title"/>
          </p:nvPr>
        </p:nvSpPr>
        <p:spPr>
          <a:xfrm>
            <a:off x="838199" y="842211"/>
            <a:ext cx="10515600" cy="1325563"/>
          </a:xfrm>
        </p:spPr>
        <p:txBody>
          <a:bodyPr/>
          <a:lstStyle/>
          <a:p>
            <a:pPr algn="ctr"/>
            <a:r>
              <a:rPr lang="en-US" b="1">
                <a:solidFill>
                  <a:srgbClr val="A1335F"/>
                </a:solidFill>
                <a:latin typeface="Cooper Black" panose="0208090404030B020404" pitchFamily="18" charset="77"/>
              </a:rPr>
              <a:t>KEY MESSAGE</a:t>
            </a:r>
          </a:p>
        </p:txBody>
      </p:sp>
    </p:spTree>
    <p:extLst>
      <p:ext uri="{BB962C8B-B14F-4D97-AF65-F5344CB8AC3E}">
        <p14:creationId xmlns:p14="http://schemas.microsoft.com/office/powerpoint/2010/main" val="8414004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E4F0"/>
        </a:solidFill>
        <a:effectLst/>
      </p:bgPr>
    </p:bg>
    <p:spTree>
      <p:nvGrpSpPr>
        <p:cNvPr id="1" name="">
          <a:extLst>
            <a:ext uri="{FF2B5EF4-FFF2-40B4-BE49-F238E27FC236}">
              <a16:creationId xmlns:a16="http://schemas.microsoft.com/office/drawing/2014/main" id="{E8AB4471-48B9-4D3E-7765-A93E879DE25C}"/>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52ED72A8-6611-5284-D855-C1761B5A79BC}"/>
              </a:ext>
            </a:extLst>
          </p:cNvPr>
          <p:cNvSpPr/>
          <p:nvPr/>
        </p:nvSpPr>
        <p:spPr>
          <a:xfrm>
            <a:off x="2814504" y="2869921"/>
            <a:ext cx="6562990" cy="2053389"/>
          </a:xfrm>
          <a:prstGeom prst="roundRect">
            <a:avLst>
              <a:gd name="adj" fmla="val 645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ED1896"/>
                </a:solidFill>
                <a:latin typeface="Franklin Gothic Demi" panose="020B0603020102020204" pitchFamily="34" charset="0"/>
              </a:rPr>
              <a:t>“CREATE, SIZZL, CONNECT.”</a:t>
            </a:r>
          </a:p>
        </p:txBody>
      </p:sp>
      <p:sp>
        <p:nvSpPr>
          <p:cNvPr id="2" name="Title 1">
            <a:extLst>
              <a:ext uri="{FF2B5EF4-FFF2-40B4-BE49-F238E27FC236}">
                <a16:creationId xmlns:a16="http://schemas.microsoft.com/office/drawing/2014/main" id="{99080545-8133-9611-2B94-77DD0A36CD20}"/>
              </a:ext>
            </a:extLst>
          </p:cNvPr>
          <p:cNvSpPr>
            <a:spLocks noGrp="1"/>
          </p:cNvSpPr>
          <p:nvPr>
            <p:ph type="title"/>
          </p:nvPr>
        </p:nvSpPr>
        <p:spPr>
          <a:xfrm>
            <a:off x="838199" y="1200799"/>
            <a:ext cx="10515600" cy="1325563"/>
          </a:xfrm>
        </p:spPr>
        <p:txBody>
          <a:bodyPr/>
          <a:lstStyle/>
          <a:p>
            <a:pPr algn="ctr"/>
            <a:r>
              <a:rPr lang="en-US" b="1">
                <a:solidFill>
                  <a:srgbClr val="A1335F"/>
                </a:solidFill>
                <a:latin typeface="Cooper Black" panose="0208090404030B020404" pitchFamily="18" charset="77"/>
              </a:rPr>
              <a:t>TAGLINE</a:t>
            </a:r>
          </a:p>
        </p:txBody>
      </p:sp>
    </p:spTree>
    <p:extLst>
      <p:ext uri="{BB962C8B-B14F-4D97-AF65-F5344CB8AC3E}">
        <p14:creationId xmlns:p14="http://schemas.microsoft.com/office/powerpoint/2010/main" val="7097869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E4F0"/>
        </a:solidFill>
        <a:effectLst/>
      </p:bgPr>
    </p:bg>
    <p:spTree>
      <p:nvGrpSpPr>
        <p:cNvPr id="1" name="">
          <a:extLst>
            <a:ext uri="{FF2B5EF4-FFF2-40B4-BE49-F238E27FC236}">
              <a16:creationId xmlns:a16="http://schemas.microsoft.com/office/drawing/2014/main" id="{A4E80A6A-AB12-F443-53DB-4A90CD9E5D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0416B3-C8F7-412B-4664-1FF70A16DEA0}"/>
              </a:ext>
            </a:extLst>
          </p:cNvPr>
          <p:cNvSpPr>
            <a:spLocks noGrp="1"/>
          </p:cNvSpPr>
          <p:nvPr>
            <p:ph type="title"/>
          </p:nvPr>
        </p:nvSpPr>
        <p:spPr>
          <a:xfrm>
            <a:off x="838200" y="500062"/>
            <a:ext cx="10515600" cy="1325563"/>
          </a:xfrm>
        </p:spPr>
        <p:txBody>
          <a:bodyPr/>
          <a:lstStyle/>
          <a:p>
            <a:pPr algn="ctr"/>
            <a:r>
              <a:rPr lang="en-US">
                <a:solidFill>
                  <a:srgbClr val="CE417A"/>
                </a:solidFill>
                <a:latin typeface="Cooper Black" panose="0208090404030B020404" pitchFamily="18" charset="77"/>
              </a:rPr>
              <a:t>POSITIONING 2: WHY?</a:t>
            </a:r>
          </a:p>
        </p:txBody>
      </p:sp>
      <p:sp>
        <p:nvSpPr>
          <p:cNvPr id="3" name="Content Placeholder 2">
            <a:extLst>
              <a:ext uri="{FF2B5EF4-FFF2-40B4-BE49-F238E27FC236}">
                <a16:creationId xmlns:a16="http://schemas.microsoft.com/office/drawing/2014/main" id="{C29124A5-1C2A-3F81-5BF8-FA9D075775DC}"/>
              </a:ext>
            </a:extLst>
          </p:cNvPr>
          <p:cNvSpPr>
            <a:spLocks noGrp="1"/>
          </p:cNvSpPr>
          <p:nvPr>
            <p:ph idx="1"/>
          </p:nvPr>
        </p:nvSpPr>
        <p:spPr/>
        <p:txBody>
          <a:bodyPr>
            <a:normAutofit/>
          </a:bodyPr>
          <a:lstStyle/>
          <a:p>
            <a:pPr marL="0" indent="0">
              <a:buNone/>
            </a:pPr>
            <a:r>
              <a:rPr lang="en-US" b="1">
                <a:solidFill>
                  <a:srgbClr val="ED1896"/>
                </a:solidFill>
                <a:latin typeface="Franklin Gothic Heavy" panose="020B0603020102020204" pitchFamily="34" charset="0"/>
              </a:rPr>
              <a:t>HOW DOES THIS POSITIONING DIFFERENTIATE FROM COMPETITORS?</a:t>
            </a:r>
          </a:p>
          <a:p>
            <a:r>
              <a:rPr lang="en-US">
                <a:solidFill>
                  <a:schemeClr val="accent1">
                    <a:lumMod val="50000"/>
                  </a:schemeClr>
                </a:solidFill>
                <a:latin typeface="Franklin Gothic Book" panose="020B0503020102020204" pitchFamily="34" charset="0"/>
              </a:rPr>
              <a:t>Keeping the fun aspect of Social Media while emphasizing the company’s cooking centered platform allows cooking coinsures to enjoy the best of both worlds.</a:t>
            </a:r>
          </a:p>
          <a:p>
            <a:endParaRPr lang="en-US" b="1">
              <a:solidFill>
                <a:srgbClr val="ED1896"/>
              </a:solidFill>
              <a:latin typeface="Franklin Gothic Heavy" panose="020B0603020102020204" pitchFamily="34" charset="0"/>
            </a:endParaRPr>
          </a:p>
          <a:p>
            <a:pPr marL="0" indent="0">
              <a:buNone/>
            </a:pPr>
            <a:endParaRPr lang="en-US">
              <a:solidFill>
                <a:srgbClr val="EC1996"/>
              </a:solidFill>
              <a:latin typeface="Franklin Gothic Medium" panose="020B0603020102020204" pitchFamily="34" charset="0"/>
            </a:endParaRPr>
          </a:p>
          <a:p>
            <a:endParaRPr lang="en-US">
              <a:solidFill>
                <a:srgbClr val="EC1996"/>
              </a:solidFill>
              <a:latin typeface="Franklin Gothic Book" panose="020B0503020102020204" pitchFamily="34" charset="0"/>
            </a:endParaRPr>
          </a:p>
        </p:txBody>
      </p:sp>
    </p:spTree>
    <p:extLst>
      <p:ext uri="{BB962C8B-B14F-4D97-AF65-F5344CB8AC3E}">
        <p14:creationId xmlns:p14="http://schemas.microsoft.com/office/powerpoint/2010/main" val="30617837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E4F0"/>
        </a:solidFill>
        <a:effectLst/>
      </p:bgPr>
    </p:bg>
    <p:spTree>
      <p:nvGrpSpPr>
        <p:cNvPr id="1" name="">
          <a:extLst>
            <a:ext uri="{FF2B5EF4-FFF2-40B4-BE49-F238E27FC236}">
              <a16:creationId xmlns:a16="http://schemas.microsoft.com/office/drawing/2014/main" id="{A75B7A0F-C2A8-F1B9-EBC1-180AFAF47C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CDF354-3E3E-3F5F-FFFB-53ADFA24168D}"/>
              </a:ext>
            </a:extLst>
          </p:cNvPr>
          <p:cNvSpPr>
            <a:spLocks noGrp="1"/>
          </p:cNvSpPr>
          <p:nvPr>
            <p:ph type="title"/>
          </p:nvPr>
        </p:nvSpPr>
        <p:spPr/>
        <p:txBody>
          <a:bodyPr/>
          <a:lstStyle/>
          <a:p>
            <a:pPr algn="ctr"/>
            <a:r>
              <a:rPr lang="en-US" sz="4000">
                <a:solidFill>
                  <a:srgbClr val="A1335F"/>
                </a:solidFill>
                <a:latin typeface="Cooper Black" panose="0208090404030B020404" pitchFamily="18" charset="77"/>
              </a:rPr>
              <a:t>IN-APP CREATIVE 1:</a:t>
            </a:r>
            <a:br>
              <a:rPr lang="en-US">
                <a:solidFill>
                  <a:srgbClr val="A1335F"/>
                </a:solidFill>
                <a:latin typeface="Cooper Black" panose="0208090404030B020404" pitchFamily="18" charset="77"/>
              </a:rPr>
            </a:br>
            <a:r>
              <a:rPr lang="en-US">
                <a:solidFill>
                  <a:srgbClr val="A1335F"/>
                </a:solidFill>
                <a:latin typeface="Cooper Black" panose="0208090404030B020404" pitchFamily="18" charset="77"/>
              </a:rPr>
              <a:t>COOKS CORNER</a:t>
            </a:r>
          </a:p>
        </p:txBody>
      </p:sp>
      <p:pic>
        <p:nvPicPr>
          <p:cNvPr id="5" name="Content Placeholder 4" descr="A cell phone with a pink screen&#10;&#10;AI-generated content may be incorrect.">
            <a:extLst>
              <a:ext uri="{FF2B5EF4-FFF2-40B4-BE49-F238E27FC236}">
                <a16:creationId xmlns:a16="http://schemas.microsoft.com/office/drawing/2014/main" id="{44557D84-BA54-B5B1-1490-34C8504EE0D9}"/>
              </a:ext>
            </a:extLst>
          </p:cNvPr>
          <p:cNvPicPr>
            <a:picLocks noGrp="1" noChangeAspect="1"/>
          </p:cNvPicPr>
          <p:nvPr>
            <p:ph idx="1"/>
          </p:nvPr>
        </p:nvPicPr>
        <p:blipFill>
          <a:blip r:embed="rId2"/>
          <a:srcRect l="4582" r="67215"/>
          <a:stretch>
            <a:fillRect/>
          </a:stretch>
        </p:blipFill>
        <p:spPr>
          <a:xfrm>
            <a:off x="2962380" y="1027906"/>
            <a:ext cx="3033607" cy="6050622"/>
          </a:xfrm>
        </p:spPr>
      </p:pic>
      <p:sp>
        <p:nvSpPr>
          <p:cNvPr id="7" name="Rounded Rectangle 6">
            <a:extLst>
              <a:ext uri="{FF2B5EF4-FFF2-40B4-BE49-F238E27FC236}">
                <a16:creationId xmlns:a16="http://schemas.microsoft.com/office/drawing/2014/main" id="{6C03321F-FF15-6A92-EA3E-9C0FFC3CC215}"/>
              </a:ext>
            </a:extLst>
          </p:cNvPr>
          <p:cNvSpPr/>
          <p:nvPr/>
        </p:nvSpPr>
        <p:spPr>
          <a:xfrm>
            <a:off x="5995987" y="2157413"/>
            <a:ext cx="4829068" cy="3314700"/>
          </a:xfrm>
          <a:prstGeom prst="roundRect">
            <a:avLst>
              <a:gd name="adj" fmla="val 645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1">
                    <a:lumMod val="50000"/>
                  </a:schemeClr>
                </a:solidFill>
                <a:latin typeface="Franklin Gothic Book" panose="020B0503020102020204" pitchFamily="34" charset="0"/>
              </a:rPr>
              <a:t>CREATE A </a:t>
            </a:r>
            <a:r>
              <a:rPr lang="en-US" sz="2400" b="1">
                <a:solidFill>
                  <a:srgbClr val="ED1896"/>
                </a:solidFill>
                <a:latin typeface="Franklin Gothic Demi" panose="020B0603020102020204" pitchFamily="34" charset="0"/>
              </a:rPr>
              <a:t>DIRECT MESSAGING SYSTEM </a:t>
            </a:r>
            <a:r>
              <a:rPr lang="en-US" sz="2400">
                <a:solidFill>
                  <a:schemeClr val="accent1">
                    <a:lumMod val="50000"/>
                  </a:schemeClr>
                </a:solidFill>
                <a:latin typeface="Franklin Gothic Book" panose="020B0503020102020204" pitchFamily="34" charset="0"/>
              </a:rPr>
              <a:t>WHERE USERS CAN</a:t>
            </a:r>
          </a:p>
          <a:p>
            <a:pPr algn="ctr"/>
            <a:r>
              <a:rPr lang="en-US" sz="2400">
                <a:solidFill>
                  <a:schemeClr val="accent1">
                    <a:lumMod val="50000"/>
                  </a:schemeClr>
                </a:solidFill>
                <a:latin typeface="Franklin Gothic Book" panose="020B0503020102020204" pitchFamily="34" charset="0"/>
              </a:rPr>
              <a:t>CHAT WITH ONE ANOTHER, SHARE RECIPIES, AND CREATE THEIR OWN COOKING COMMUNITIES.</a:t>
            </a:r>
          </a:p>
        </p:txBody>
      </p:sp>
    </p:spTree>
    <p:extLst>
      <p:ext uri="{BB962C8B-B14F-4D97-AF65-F5344CB8AC3E}">
        <p14:creationId xmlns:p14="http://schemas.microsoft.com/office/powerpoint/2010/main" val="7547596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E4F0"/>
        </a:solidFill>
        <a:effectLst/>
      </p:bgPr>
    </p:bg>
    <p:spTree>
      <p:nvGrpSpPr>
        <p:cNvPr id="1" name="">
          <a:extLst>
            <a:ext uri="{FF2B5EF4-FFF2-40B4-BE49-F238E27FC236}">
              <a16:creationId xmlns:a16="http://schemas.microsoft.com/office/drawing/2014/main" id="{9373F58D-FD67-BCE8-002A-D0C9ECB7A1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077D12-CB85-CAB4-AEFE-5A22F298D40C}"/>
              </a:ext>
            </a:extLst>
          </p:cNvPr>
          <p:cNvSpPr>
            <a:spLocks noGrp="1"/>
          </p:cNvSpPr>
          <p:nvPr>
            <p:ph type="title"/>
          </p:nvPr>
        </p:nvSpPr>
        <p:spPr/>
        <p:txBody>
          <a:bodyPr/>
          <a:lstStyle/>
          <a:p>
            <a:pPr algn="ctr"/>
            <a:r>
              <a:rPr lang="en-US" sz="4000">
                <a:solidFill>
                  <a:srgbClr val="A1335F"/>
                </a:solidFill>
                <a:latin typeface="Cooper Black" panose="0208090404030B020404" pitchFamily="18" charset="77"/>
              </a:rPr>
              <a:t>IN-APP CREATIVE 2:</a:t>
            </a:r>
            <a:br>
              <a:rPr lang="en-US">
                <a:solidFill>
                  <a:srgbClr val="A1335F"/>
                </a:solidFill>
                <a:latin typeface="Cooper Black" panose="0208090404030B020404" pitchFamily="18" charset="77"/>
              </a:rPr>
            </a:br>
            <a:r>
              <a:rPr lang="en-US">
                <a:solidFill>
                  <a:srgbClr val="A1335F"/>
                </a:solidFill>
                <a:latin typeface="Cooper Black" panose="0208090404030B020404" pitchFamily="18" charset="77"/>
              </a:rPr>
              <a:t>ENHANCE PERSONAL PROFILE</a:t>
            </a:r>
          </a:p>
        </p:txBody>
      </p:sp>
      <p:pic>
        <p:nvPicPr>
          <p:cNvPr id="5" name="Content Placeholder 4" descr="A cell phone with a screen on it&#10;&#10;AI-generated content may be incorrect.">
            <a:extLst>
              <a:ext uri="{FF2B5EF4-FFF2-40B4-BE49-F238E27FC236}">
                <a16:creationId xmlns:a16="http://schemas.microsoft.com/office/drawing/2014/main" id="{7370ACBC-0037-4FA7-F4CF-764CE5D1BB77}"/>
              </a:ext>
            </a:extLst>
          </p:cNvPr>
          <p:cNvPicPr>
            <a:picLocks noGrp="1" noChangeAspect="1"/>
          </p:cNvPicPr>
          <p:nvPr>
            <p:ph idx="1"/>
          </p:nvPr>
        </p:nvPicPr>
        <p:blipFill>
          <a:blip r:embed="rId2"/>
          <a:srcRect l="6104" t="10251" r="67485" b="4378"/>
          <a:stretch>
            <a:fillRect/>
          </a:stretch>
        </p:blipFill>
        <p:spPr>
          <a:xfrm>
            <a:off x="3067367" y="1553353"/>
            <a:ext cx="2842021" cy="5167312"/>
          </a:xfrm>
        </p:spPr>
      </p:pic>
      <p:sp>
        <p:nvSpPr>
          <p:cNvPr id="6" name="Rounded Rectangle 5">
            <a:extLst>
              <a:ext uri="{FF2B5EF4-FFF2-40B4-BE49-F238E27FC236}">
                <a16:creationId xmlns:a16="http://schemas.microsoft.com/office/drawing/2014/main" id="{0AB7CC5B-6D20-3BD0-ABF7-C3B036707B88}"/>
              </a:ext>
            </a:extLst>
          </p:cNvPr>
          <p:cNvSpPr/>
          <p:nvPr/>
        </p:nvSpPr>
        <p:spPr>
          <a:xfrm>
            <a:off x="5909388" y="2479659"/>
            <a:ext cx="4829068" cy="3314700"/>
          </a:xfrm>
          <a:prstGeom prst="roundRect">
            <a:avLst>
              <a:gd name="adj" fmla="val 645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1">
                    <a:lumMod val="50000"/>
                  </a:schemeClr>
                </a:solidFill>
                <a:latin typeface="Franklin Gothic Book" panose="020B0503020102020204" pitchFamily="34" charset="0"/>
              </a:rPr>
              <a:t>ENHANCE THE </a:t>
            </a:r>
            <a:r>
              <a:rPr lang="en-US" sz="2400" b="1">
                <a:solidFill>
                  <a:srgbClr val="ED1896"/>
                </a:solidFill>
                <a:latin typeface="Franklin Gothic Demi" panose="020B0603020102020204" pitchFamily="34" charset="0"/>
              </a:rPr>
              <a:t>PERSONAL PROFILE </a:t>
            </a:r>
            <a:r>
              <a:rPr lang="en-US" sz="2400">
                <a:solidFill>
                  <a:schemeClr val="accent1">
                    <a:lumMod val="50000"/>
                  </a:schemeClr>
                </a:solidFill>
                <a:latin typeface="Franklin Gothic Book" panose="020B0503020102020204" pitchFamily="34" charset="0"/>
              </a:rPr>
              <a:t>TO CATER MORE TOWARDS COOKING CONTENT. ALLOW USERS TO SHARE THEIR CURRENT FAVORITES, AND PICTURES OF THEIR CHALLENGES.</a:t>
            </a:r>
          </a:p>
        </p:txBody>
      </p:sp>
    </p:spTree>
    <p:extLst>
      <p:ext uri="{BB962C8B-B14F-4D97-AF65-F5344CB8AC3E}">
        <p14:creationId xmlns:p14="http://schemas.microsoft.com/office/powerpoint/2010/main" val="12792865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E4F0"/>
        </a:solidFill>
        <a:effectLst/>
      </p:bgPr>
    </p:bg>
    <p:spTree>
      <p:nvGrpSpPr>
        <p:cNvPr id="1" name="">
          <a:extLst>
            <a:ext uri="{FF2B5EF4-FFF2-40B4-BE49-F238E27FC236}">
              <a16:creationId xmlns:a16="http://schemas.microsoft.com/office/drawing/2014/main" id="{969CAD9C-D8CE-1B2F-3AD5-C55EA84BBE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BE2AD8-60C1-78A3-C63B-DB3B7EC89FB7}"/>
              </a:ext>
            </a:extLst>
          </p:cNvPr>
          <p:cNvSpPr>
            <a:spLocks noGrp="1"/>
          </p:cNvSpPr>
          <p:nvPr>
            <p:ph type="title"/>
          </p:nvPr>
        </p:nvSpPr>
        <p:spPr/>
        <p:txBody>
          <a:bodyPr/>
          <a:lstStyle/>
          <a:p>
            <a:pPr algn="ctr"/>
            <a:r>
              <a:rPr lang="en-US" sz="4000">
                <a:solidFill>
                  <a:srgbClr val="A1335F"/>
                </a:solidFill>
                <a:latin typeface="Cooper Black" panose="0208090404030B020404" pitchFamily="18" charset="77"/>
              </a:rPr>
              <a:t>IN-APP CREATIVE 3:</a:t>
            </a:r>
            <a:br>
              <a:rPr lang="en-US">
                <a:solidFill>
                  <a:srgbClr val="A1335F"/>
                </a:solidFill>
                <a:latin typeface="Cooper Black" panose="0208090404030B020404" pitchFamily="18" charset="77"/>
              </a:rPr>
            </a:br>
            <a:r>
              <a:rPr lang="en-US">
                <a:solidFill>
                  <a:srgbClr val="A1335F"/>
                </a:solidFill>
                <a:latin typeface="Cooper Black" panose="0208090404030B020404" pitchFamily="18" charset="77"/>
              </a:rPr>
              <a:t>PERSONIFY SYD</a:t>
            </a:r>
          </a:p>
        </p:txBody>
      </p:sp>
      <p:pic>
        <p:nvPicPr>
          <p:cNvPr id="5" name="Content Placeholder 4" descr="A cellphone with a screen on it&#10;&#10;AI-generated content may be incorrect.">
            <a:extLst>
              <a:ext uri="{FF2B5EF4-FFF2-40B4-BE49-F238E27FC236}">
                <a16:creationId xmlns:a16="http://schemas.microsoft.com/office/drawing/2014/main" id="{ADBBFEBA-11D3-7AA3-AFF8-4AF3BC96CDCA}"/>
              </a:ext>
            </a:extLst>
          </p:cNvPr>
          <p:cNvPicPr>
            <a:picLocks noGrp="1" noChangeAspect="1"/>
          </p:cNvPicPr>
          <p:nvPr>
            <p:ph idx="1"/>
          </p:nvPr>
        </p:nvPicPr>
        <p:blipFill>
          <a:blip r:embed="rId2"/>
          <a:srcRect l="4811" r="63052"/>
          <a:stretch>
            <a:fillRect/>
          </a:stretch>
        </p:blipFill>
        <p:spPr>
          <a:xfrm>
            <a:off x="3154860" y="876300"/>
            <a:ext cx="3569779" cy="6248253"/>
          </a:xfrm>
        </p:spPr>
      </p:pic>
      <p:pic>
        <p:nvPicPr>
          <p:cNvPr id="7" name="Picture 6" descr="A cell phone with a pink screen&#10;&#10;AI-generated content may be incorrect.">
            <a:extLst>
              <a:ext uri="{FF2B5EF4-FFF2-40B4-BE49-F238E27FC236}">
                <a16:creationId xmlns:a16="http://schemas.microsoft.com/office/drawing/2014/main" id="{1BD90D20-A638-5CD4-E1B2-6E20847C57B6}"/>
              </a:ext>
            </a:extLst>
          </p:cNvPr>
          <p:cNvPicPr>
            <a:picLocks noChangeAspect="1"/>
          </p:cNvPicPr>
          <p:nvPr/>
        </p:nvPicPr>
        <p:blipFill>
          <a:blip r:embed="rId3"/>
          <a:srcRect l="5554" t="8961" r="68750" b="4627"/>
          <a:stretch>
            <a:fillRect/>
          </a:stretch>
        </p:blipFill>
        <p:spPr>
          <a:xfrm>
            <a:off x="6096000" y="1515979"/>
            <a:ext cx="2955919" cy="5342021"/>
          </a:xfrm>
          <a:prstGeom prst="rect">
            <a:avLst/>
          </a:prstGeom>
        </p:spPr>
      </p:pic>
    </p:spTree>
    <p:extLst>
      <p:ext uri="{BB962C8B-B14F-4D97-AF65-F5344CB8AC3E}">
        <p14:creationId xmlns:p14="http://schemas.microsoft.com/office/powerpoint/2010/main" val="193006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4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BF322-2AE8-A5F5-2738-2C03BA649DDD}"/>
              </a:ext>
            </a:extLst>
          </p:cNvPr>
          <p:cNvSpPr>
            <a:spLocks noGrp="1"/>
          </p:cNvSpPr>
          <p:nvPr>
            <p:ph type="title"/>
          </p:nvPr>
        </p:nvSpPr>
        <p:spPr>
          <a:xfrm>
            <a:off x="838200" y="2559184"/>
            <a:ext cx="10515600" cy="1325563"/>
          </a:xfrm>
        </p:spPr>
        <p:txBody>
          <a:bodyPr>
            <a:normAutofit fontScale="90000"/>
          </a:bodyPr>
          <a:lstStyle/>
          <a:p>
            <a:pPr algn="ctr"/>
            <a:r>
              <a:rPr lang="en-US">
                <a:solidFill>
                  <a:srgbClr val="CE417A"/>
                </a:solidFill>
                <a:latin typeface="Cooper Black" panose="0208090404030B020404" pitchFamily="18" charset="77"/>
              </a:rPr>
              <a:t>“COOKING VIDEOS HAVE NEVER BEEN MORE PERSUASIVE, MORE INESCAPABLE, MORE ADDICTIVE, MORE ENTERTAINING. AND THEY’VE NEVER BEEN A MORE POWERFUL DRIVER OF POPULAR CULTURE.”</a:t>
            </a:r>
          </a:p>
        </p:txBody>
      </p:sp>
      <p:sp>
        <p:nvSpPr>
          <p:cNvPr id="5" name="TextBox 4">
            <a:extLst>
              <a:ext uri="{FF2B5EF4-FFF2-40B4-BE49-F238E27FC236}">
                <a16:creationId xmlns:a16="http://schemas.microsoft.com/office/drawing/2014/main" id="{FBEB51EF-22D4-379D-08CC-C166AC9B2680}"/>
              </a:ext>
            </a:extLst>
          </p:cNvPr>
          <p:cNvSpPr txBox="1"/>
          <p:nvPr/>
        </p:nvSpPr>
        <p:spPr>
          <a:xfrm>
            <a:off x="6096000" y="5089585"/>
            <a:ext cx="3679790" cy="369332"/>
          </a:xfrm>
          <a:prstGeom prst="rect">
            <a:avLst/>
          </a:prstGeom>
          <a:noFill/>
        </p:spPr>
        <p:txBody>
          <a:bodyPr wrap="none" rtlCol="0">
            <a:spAutoFit/>
          </a:bodyPr>
          <a:lstStyle/>
          <a:p>
            <a:r>
              <a:rPr lang="en-US">
                <a:latin typeface="Franklin Gothic Book" panose="020B0503020102020204" pitchFamily="34" charset="0"/>
              </a:rPr>
              <a:t>- </a:t>
            </a:r>
            <a:r>
              <a:rPr lang="en-US" b="1">
                <a:latin typeface="Franklin Gothic Book" panose="020B0503020102020204" pitchFamily="34" charset="0"/>
              </a:rPr>
              <a:t>Priya Krishna</a:t>
            </a:r>
            <a:r>
              <a:rPr lang="en-US">
                <a:latin typeface="Franklin Gothic Book" panose="020B0503020102020204" pitchFamily="34" charset="0"/>
              </a:rPr>
              <a:t>, </a:t>
            </a:r>
            <a:r>
              <a:rPr lang="en-US" i="1">
                <a:latin typeface="Franklin Gothic Book" panose="020B0503020102020204" pitchFamily="34" charset="0"/>
              </a:rPr>
              <a:t>The New York Times</a:t>
            </a:r>
          </a:p>
        </p:txBody>
      </p:sp>
      <p:sp>
        <p:nvSpPr>
          <p:cNvPr id="6" name="TextBox 5">
            <a:extLst>
              <a:ext uri="{FF2B5EF4-FFF2-40B4-BE49-F238E27FC236}">
                <a16:creationId xmlns:a16="http://schemas.microsoft.com/office/drawing/2014/main" id="{DCC8C5CF-7505-8D20-8E68-48432DA99E36}"/>
              </a:ext>
            </a:extLst>
          </p:cNvPr>
          <p:cNvSpPr txBox="1"/>
          <p:nvPr/>
        </p:nvSpPr>
        <p:spPr>
          <a:xfrm>
            <a:off x="312821" y="6411989"/>
            <a:ext cx="5317481" cy="261610"/>
          </a:xfrm>
          <a:prstGeom prst="rect">
            <a:avLst/>
          </a:prstGeom>
          <a:noFill/>
        </p:spPr>
        <p:txBody>
          <a:bodyPr wrap="none" rtlCol="0">
            <a:spAutoFit/>
          </a:bodyPr>
          <a:lstStyle/>
          <a:p>
            <a:r>
              <a:rPr lang="en-US" sz="1100">
                <a:solidFill>
                  <a:srgbClr val="FBC2DA"/>
                </a:solidFill>
              </a:rPr>
              <a:t>https://</a:t>
            </a:r>
            <a:r>
              <a:rPr lang="en-US" sz="1100" err="1">
                <a:solidFill>
                  <a:srgbClr val="FBC2DA"/>
                </a:solidFill>
              </a:rPr>
              <a:t>www.nytimes.com</a:t>
            </a:r>
            <a:r>
              <a:rPr lang="en-US" sz="1100">
                <a:solidFill>
                  <a:srgbClr val="FBC2DA"/>
                </a:solidFill>
              </a:rPr>
              <a:t>/interactive/2023/08/07/dining/cooking-videos-</a:t>
            </a:r>
            <a:r>
              <a:rPr lang="en-US" sz="1100" err="1">
                <a:solidFill>
                  <a:srgbClr val="FBC2DA"/>
                </a:solidFill>
              </a:rPr>
              <a:t>tiktok.html</a:t>
            </a:r>
            <a:endParaRPr lang="en-US" sz="1100">
              <a:solidFill>
                <a:srgbClr val="FBC2DA"/>
              </a:solidFill>
            </a:endParaRPr>
          </a:p>
        </p:txBody>
      </p:sp>
    </p:spTree>
    <p:extLst>
      <p:ext uri="{BB962C8B-B14F-4D97-AF65-F5344CB8AC3E}">
        <p14:creationId xmlns:p14="http://schemas.microsoft.com/office/powerpoint/2010/main" val="31557576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E4F0"/>
        </a:solidFill>
        <a:effectLst/>
      </p:bgPr>
    </p:bg>
    <p:spTree>
      <p:nvGrpSpPr>
        <p:cNvPr id="1" name="">
          <a:extLst>
            <a:ext uri="{FF2B5EF4-FFF2-40B4-BE49-F238E27FC236}">
              <a16:creationId xmlns:a16="http://schemas.microsoft.com/office/drawing/2014/main" id="{1206F2FE-0343-8B80-1B8E-236316E472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B4479A-53A8-4769-3C5A-84FA376A154A}"/>
              </a:ext>
            </a:extLst>
          </p:cNvPr>
          <p:cNvSpPr>
            <a:spLocks noGrp="1"/>
          </p:cNvSpPr>
          <p:nvPr>
            <p:ph type="title"/>
          </p:nvPr>
        </p:nvSpPr>
        <p:spPr>
          <a:xfrm>
            <a:off x="838200" y="568325"/>
            <a:ext cx="10515600" cy="1325563"/>
          </a:xfrm>
        </p:spPr>
        <p:txBody>
          <a:bodyPr/>
          <a:lstStyle/>
          <a:p>
            <a:pPr algn="ctr"/>
            <a:r>
              <a:rPr lang="en-US" sz="4000">
                <a:solidFill>
                  <a:srgbClr val="A1335F"/>
                </a:solidFill>
                <a:latin typeface="Cooper Black" panose="0208090404030B020404" pitchFamily="18" charset="77"/>
              </a:rPr>
              <a:t>OUTSIDE CREATIVE 3:</a:t>
            </a:r>
            <a:br>
              <a:rPr lang="en-US">
                <a:solidFill>
                  <a:srgbClr val="A1335F"/>
                </a:solidFill>
                <a:latin typeface="Cooper Black" panose="0208090404030B020404" pitchFamily="18" charset="77"/>
              </a:rPr>
            </a:br>
            <a:r>
              <a:rPr lang="en-US">
                <a:solidFill>
                  <a:srgbClr val="A1335F"/>
                </a:solidFill>
                <a:latin typeface="Cooper Black" panose="0208090404030B020404" pitchFamily="18" charset="77"/>
              </a:rPr>
              <a:t>PERSONIFY SYD</a:t>
            </a:r>
          </a:p>
        </p:txBody>
      </p:sp>
      <p:pic>
        <p:nvPicPr>
          <p:cNvPr id="9" name="Picture 8" descr="A group of pink and white posters&#10;&#10;AI-generated content may be incorrect.">
            <a:extLst>
              <a:ext uri="{FF2B5EF4-FFF2-40B4-BE49-F238E27FC236}">
                <a16:creationId xmlns:a16="http://schemas.microsoft.com/office/drawing/2014/main" id="{4DF4DC7F-0032-7EE8-F6B3-8072792AD825}"/>
              </a:ext>
            </a:extLst>
          </p:cNvPr>
          <p:cNvPicPr>
            <a:picLocks noChangeAspect="1"/>
          </p:cNvPicPr>
          <p:nvPr/>
        </p:nvPicPr>
        <p:blipFill>
          <a:blip r:embed="rId2"/>
          <a:srcRect l="5751" r="10033"/>
          <a:stretch>
            <a:fillRect/>
          </a:stretch>
        </p:blipFill>
        <p:spPr>
          <a:xfrm>
            <a:off x="3101741" y="2085437"/>
            <a:ext cx="5988518" cy="3999903"/>
          </a:xfrm>
          <a:prstGeom prst="rect">
            <a:avLst/>
          </a:prstGeom>
          <a:ln w="28575">
            <a:solidFill>
              <a:schemeClr val="bg1"/>
            </a:solidFill>
          </a:ln>
        </p:spPr>
      </p:pic>
    </p:spTree>
    <p:extLst>
      <p:ext uri="{BB962C8B-B14F-4D97-AF65-F5344CB8AC3E}">
        <p14:creationId xmlns:p14="http://schemas.microsoft.com/office/powerpoint/2010/main" val="28408127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E4F0"/>
        </a:solidFill>
        <a:effectLst/>
      </p:bgPr>
    </p:bg>
    <p:spTree>
      <p:nvGrpSpPr>
        <p:cNvPr id="1" name="">
          <a:extLst>
            <a:ext uri="{FF2B5EF4-FFF2-40B4-BE49-F238E27FC236}">
              <a16:creationId xmlns:a16="http://schemas.microsoft.com/office/drawing/2014/main" id="{85411D10-6DBB-D322-B222-693A49F604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51A090-8107-0381-73F4-8823434ED8FA}"/>
              </a:ext>
            </a:extLst>
          </p:cNvPr>
          <p:cNvSpPr>
            <a:spLocks noGrp="1"/>
          </p:cNvSpPr>
          <p:nvPr>
            <p:ph type="title"/>
          </p:nvPr>
        </p:nvSpPr>
        <p:spPr>
          <a:xfrm>
            <a:off x="838200" y="500062"/>
            <a:ext cx="10515600" cy="1325563"/>
          </a:xfrm>
        </p:spPr>
        <p:txBody>
          <a:bodyPr/>
          <a:lstStyle/>
          <a:p>
            <a:pPr algn="ctr"/>
            <a:r>
              <a:rPr lang="en-US">
                <a:solidFill>
                  <a:srgbClr val="CE417A"/>
                </a:solidFill>
                <a:latin typeface="Cooper Black" panose="0208090404030B020404" pitchFamily="18" charset="77"/>
              </a:rPr>
              <a:t>POSITIONING 2: WHY?</a:t>
            </a:r>
          </a:p>
        </p:txBody>
      </p:sp>
      <p:sp>
        <p:nvSpPr>
          <p:cNvPr id="3" name="Content Placeholder 2">
            <a:extLst>
              <a:ext uri="{FF2B5EF4-FFF2-40B4-BE49-F238E27FC236}">
                <a16:creationId xmlns:a16="http://schemas.microsoft.com/office/drawing/2014/main" id="{B1F165AD-778F-3522-C0AB-8B857D413E3D}"/>
              </a:ext>
            </a:extLst>
          </p:cNvPr>
          <p:cNvSpPr>
            <a:spLocks noGrp="1"/>
          </p:cNvSpPr>
          <p:nvPr>
            <p:ph idx="1"/>
          </p:nvPr>
        </p:nvSpPr>
        <p:spPr>
          <a:xfrm>
            <a:off x="838200" y="1694784"/>
            <a:ext cx="10515600" cy="4331230"/>
          </a:xfrm>
        </p:spPr>
        <p:txBody>
          <a:bodyPr>
            <a:normAutofit fontScale="92500" lnSpcReduction="10000"/>
          </a:bodyPr>
          <a:lstStyle/>
          <a:p>
            <a:endParaRPr lang="en-US" b="1">
              <a:solidFill>
                <a:srgbClr val="ED1896"/>
              </a:solidFill>
              <a:latin typeface="Franklin Gothic Heavy" panose="020B0603020102020204" pitchFamily="34" charset="0"/>
            </a:endParaRPr>
          </a:p>
          <a:p>
            <a:pPr marL="0" indent="0">
              <a:buNone/>
            </a:pPr>
            <a:r>
              <a:rPr lang="en-US" b="1">
                <a:solidFill>
                  <a:srgbClr val="ED1896"/>
                </a:solidFill>
                <a:latin typeface="Franklin Gothic Heavy" panose="020B0603020102020204" pitchFamily="34" charset="0"/>
              </a:rPr>
              <a:t>WHY WILL THIS POSITIONING WORK?</a:t>
            </a:r>
          </a:p>
          <a:p>
            <a:r>
              <a:rPr lang="en-US">
                <a:solidFill>
                  <a:schemeClr val="accent1">
                    <a:lumMod val="50000"/>
                  </a:schemeClr>
                </a:solidFill>
                <a:latin typeface="Franklin Gothic Medium" panose="020B0603020102020204" pitchFamily="34" charset="0"/>
              </a:rPr>
              <a:t>In our qualitative primary research, </a:t>
            </a:r>
            <a:r>
              <a:rPr lang="en-US">
                <a:solidFill>
                  <a:schemeClr val="accent1">
                    <a:lumMod val="50000"/>
                  </a:schemeClr>
                </a:solidFill>
                <a:latin typeface="Franklin Gothic Book" panose="020B0503020102020204" pitchFamily="34" charset="0"/>
              </a:rPr>
              <a:t>we found that individuals enjoy the premise of the app but would prefer to post their photos and not be limited to live stream.  Similarities to the Instagram profile page were seen. Participants also really loved Syd, the Octopus.</a:t>
            </a:r>
          </a:p>
          <a:p>
            <a:r>
              <a:rPr lang="en-US">
                <a:solidFill>
                  <a:schemeClr val="accent1">
                    <a:lumMod val="50000"/>
                  </a:schemeClr>
                </a:solidFill>
                <a:latin typeface="Franklin Gothic Medium" panose="020B0603020102020204" pitchFamily="34" charset="0"/>
              </a:rPr>
              <a:t>In our secondary research, we found that, </a:t>
            </a:r>
            <a:r>
              <a:rPr lang="en-US">
                <a:solidFill>
                  <a:schemeClr val="accent1">
                    <a:lumMod val="50000"/>
                  </a:schemeClr>
                </a:solidFill>
                <a:latin typeface="Franklin Gothic Book" panose="020B0503020102020204" pitchFamily="34" charset="0"/>
              </a:rPr>
              <a:t>“cultivating intrinsic motivation maintains a user’s interest and involvement over an extended period of time… </a:t>
            </a:r>
            <a:r>
              <a:rPr lang="en-US" b="1">
                <a:solidFill>
                  <a:schemeClr val="accent1">
                    <a:lumMod val="50000"/>
                  </a:schemeClr>
                </a:solidFill>
                <a:latin typeface="Franklin Gothic Book" panose="020B0503020102020204" pitchFamily="34" charset="0"/>
              </a:rPr>
              <a:t>the need for social connection</a:t>
            </a:r>
            <a:r>
              <a:rPr lang="en-US">
                <a:solidFill>
                  <a:schemeClr val="accent1">
                    <a:lumMod val="50000"/>
                  </a:schemeClr>
                </a:solidFill>
                <a:latin typeface="Franklin Gothic Book" panose="020B0503020102020204" pitchFamily="34" charset="0"/>
              </a:rPr>
              <a:t>, can be promoted through social features that </a:t>
            </a:r>
            <a:r>
              <a:rPr lang="en-US" b="1">
                <a:solidFill>
                  <a:schemeClr val="accent1">
                    <a:lumMod val="50000"/>
                  </a:schemeClr>
                </a:solidFill>
                <a:latin typeface="Franklin Gothic Book" panose="020B0503020102020204" pitchFamily="34" charset="0"/>
              </a:rPr>
              <a:t>enable progress sharing, mutual support, and community engagement</a:t>
            </a:r>
            <a:r>
              <a:rPr lang="en-US">
                <a:solidFill>
                  <a:schemeClr val="accent1">
                    <a:lumMod val="50000"/>
                  </a:schemeClr>
                </a:solidFill>
                <a:latin typeface="Franklin Gothic Book" panose="020B0503020102020204" pitchFamily="34" charset="0"/>
              </a:rPr>
              <a:t>.”</a:t>
            </a:r>
          </a:p>
          <a:p>
            <a:endParaRPr lang="en-US">
              <a:solidFill>
                <a:srgbClr val="EC1996"/>
              </a:solidFill>
              <a:latin typeface="Franklin Gothic Medium" panose="020B0603020102020204" pitchFamily="34" charset="0"/>
            </a:endParaRPr>
          </a:p>
          <a:p>
            <a:endParaRPr lang="en-US">
              <a:solidFill>
                <a:srgbClr val="EC1996"/>
              </a:solidFill>
              <a:latin typeface="Franklin Gothic Book" panose="020B0503020102020204" pitchFamily="34" charset="0"/>
            </a:endParaRPr>
          </a:p>
        </p:txBody>
      </p:sp>
      <p:sp>
        <p:nvSpPr>
          <p:cNvPr id="4" name="TextBox 3">
            <a:extLst>
              <a:ext uri="{FF2B5EF4-FFF2-40B4-BE49-F238E27FC236}">
                <a16:creationId xmlns:a16="http://schemas.microsoft.com/office/drawing/2014/main" id="{6C735583-A439-2FAE-6133-9DF199A4E535}"/>
              </a:ext>
            </a:extLst>
          </p:cNvPr>
          <p:cNvSpPr txBox="1"/>
          <p:nvPr/>
        </p:nvSpPr>
        <p:spPr>
          <a:xfrm>
            <a:off x="187718" y="6357938"/>
            <a:ext cx="4064000" cy="276999"/>
          </a:xfrm>
          <a:prstGeom prst="rect">
            <a:avLst/>
          </a:prstGeom>
          <a:noFill/>
        </p:spPr>
        <p:txBody>
          <a:bodyPr wrap="square" rtlCol="0">
            <a:spAutoFit/>
          </a:bodyPr>
          <a:lstStyle/>
          <a:p>
            <a:r>
              <a:rPr lang="en-US" sz="1200" u="sng">
                <a:solidFill>
                  <a:srgbClr val="FBC2DA"/>
                </a:solidFill>
                <a:hlinkClick r:id="rId2">
                  <a:extLst>
                    <a:ext uri="{A12FA001-AC4F-418D-AE19-62706E023703}">
                      <ahyp:hlinkClr xmlns:ahyp="http://schemas.microsoft.com/office/drawing/2018/hyperlinkcolor" val="tx"/>
                    </a:ext>
                  </a:extLst>
                </a:hlinkClick>
              </a:rPr>
              <a:t>https://www.jmir.org/2024/1/e64196</a:t>
            </a:r>
            <a:endParaRPr lang="en-US" sz="1200">
              <a:solidFill>
                <a:srgbClr val="FBC2DA"/>
              </a:solidFill>
            </a:endParaRPr>
          </a:p>
        </p:txBody>
      </p:sp>
    </p:spTree>
    <p:extLst>
      <p:ext uri="{BB962C8B-B14F-4D97-AF65-F5344CB8AC3E}">
        <p14:creationId xmlns:p14="http://schemas.microsoft.com/office/powerpoint/2010/main" val="33907873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A5DA"/>
        </a:solidFill>
        <a:effectLst/>
      </p:bgPr>
    </p:bg>
    <p:spTree>
      <p:nvGrpSpPr>
        <p:cNvPr id="1" name="">
          <a:extLst>
            <a:ext uri="{FF2B5EF4-FFF2-40B4-BE49-F238E27FC236}">
              <a16:creationId xmlns:a16="http://schemas.microsoft.com/office/drawing/2014/main" id="{75492C54-24DC-E3B2-C575-329F3636AD25}"/>
            </a:ext>
          </a:extLst>
        </p:cNvPr>
        <p:cNvGrpSpPr/>
        <p:nvPr/>
      </p:nvGrpSpPr>
      <p:grpSpPr>
        <a:xfrm>
          <a:off x="0" y="0"/>
          <a:ext cx="0" cy="0"/>
          <a:chOff x="0" y="0"/>
          <a:chExt cx="0" cy="0"/>
        </a:xfrm>
      </p:grpSpPr>
      <p:pic>
        <p:nvPicPr>
          <p:cNvPr id="4" name="Picture 3" descr="A white octopus holding a fork and a fork&#10;&#10;AI-generated content may be incorrect.">
            <a:extLst>
              <a:ext uri="{FF2B5EF4-FFF2-40B4-BE49-F238E27FC236}">
                <a16:creationId xmlns:a16="http://schemas.microsoft.com/office/drawing/2014/main" id="{88655E1C-146E-8865-5201-12A162B93002}"/>
              </a:ext>
            </a:extLst>
          </p:cNvPr>
          <p:cNvPicPr>
            <a:picLocks noChangeAspect="1"/>
          </p:cNvPicPr>
          <p:nvPr/>
        </p:nvPicPr>
        <p:blipFill>
          <a:blip r:embed="rId3">
            <a:alphaModFix amt="50000"/>
          </a:blip>
          <a:srcRect l="30775" t="14724" r="34088" b="38119"/>
          <a:stretch>
            <a:fillRect/>
          </a:stretch>
        </p:blipFill>
        <p:spPr>
          <a:xfrm>
            <a:off x="2679412" y="1276710"/>
            <a:ext cx="6833176" cy="5158597"/>
          </a:xfrm>
          <a:prstGeom prst="rect">
            <a:avLst/>
          </a:prstGeom>
        </p:spPr>
      </p:pic>
      <p:sp>
        <p:nvSpPr>
          <p:cNvPr id="7" name="TextBox 6">
            <a:extLst>
              <a:ext uri="{FF2B5EF4-FFF2-40B4-BE49-F238E27FC236}">
                <a16:creationId xmlns:a16="http://schemas.microsoft.com/office/drawing/2014/main" id="{234D822D-BDBF-D72B-75BD-14B087E40C64}"/>
              </a:ext>
            </a:extLst>
          </p:cNvPr>
          <p:cNvSpPr txBox="1"/>
          <p:nvPr/>
        </p:nvSpPr>
        <p:spPr>
          <a:xfrm>
            <a:off x="1811307" y="2705725"/>
            <a:ext cx="8569386" cy="1446550"/>
          </a:xfrm>
          <a:prstGeom prst="rect">
            <a:avLst/>
          </a:prstGeom>
          <a:noFill/>
        </p:spPr>
        <p:txBody>
          <a:bodyPr wrap="square" rtlCol="0">
            <a:spAutoFit/>
          </a:bodyPr>
          <a:lstStyle/>
          <a:p>
            <a:pPr algn="ctr"/>
            <a:r>
              <a:rPr lang="en-US" sz="8800" b="1">
                <a:solidFill>
                  <a:srgbClr val="A1335F"/>
                </a:solidFill>
                <a:latin typeface="Cooper Black" panose="0208090404030B020404" pitchFamily="18" charset="77"/>
              </a:rPr>
              <a:t>CONCLUSION</a:t>
            </a:r>
          </a:p>
        </p:txBody>
      </p:sp>
    </p:spTree>
    <p:extLst>
      <p:ext uri="{BB962C8B-B14F-4D97-AF65-F5344CB8AC3E}">
        <p14:creationId xmlns:p14="http://schemas.microsoft.com/office/powerpoint/2010/main" val="1592259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E4F0"/>
        </a:solidFill>
        <a:effectLst/>
      </p:bgPr>
    </p:bg>
    <p:spTree>
      <p:nvGrpSpPr>
        <p:cNvPr id="1" name="">
          <a:extLst>
            <a:ext uri="{FF2B5EF4-FFF2-40B4-BE49-F238E27FC236}">
              <a16:creationId xmlns:a16="http://schemas.microsoft.com/office/drawing/2014/main" id="{D11C4AB3-483D-6D25-DD95-CE0E0F0F58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14B02B-0469-396A-CF8D-C20E47D9D3B8}"/>
              </a:ext>
            </a:extLst>
          </p:cNvPr>
          <p:cNvSpPr>
            <a:spLocks noGrp="1"/>
          </p:cNvSpPr>
          <p:nvPr>
            <p:ph type="title"/>
          </p:nvPr>
        </p:nvSpPr>
        <p:spPr>
          <a:xfrm>
            <a:off x="838200" y="568325"/>
            <a:ext cx="10515600" cy="1325563"/>
          </a:xfrm>
        </p:spPr>
        <p:txBody>
          <a:bodyPr/>
          <a:lstStyle/>
          <a:p>
            <a:pPr algn="ctr"/>
            <a:r>
              <a:rPr lang="en-US">
                <a:solidFill>
                  <a:srgbClr val="A1335F"/>
                </a:solidFill>
                <a:latin typeface="Cooper Black"/>
              </a:rPr>
              <a:t>Turning food into play</a:t>
            </a:r>
          </a:p>
        </p:txBody>
      </p:sp>
      <p:pic>
        <p:nvPicPr>
          <p:cNvPr id="8" name="Content Placeholder 7" descr="A group of icons of social media&#10;&#10;AI-generated content may be incorrect.">
            <a:extLst>
              <a:ext uri="{FF2B5EF4-FFF2-40B4-BE49-F238E27FC236}">
                <a16:creationId xmlns:a16="http://schemas.microsoft.com/office/drawing/2014/main" id="{D3AECE6C-20C2-01BF-2336-10CCC7612F18}"/>
              </a:ext>
            </a:extLst>
          </p:cNvPr>
          <p:cNvPicPr>
            <a:picLocks noGrp="1" noChangeAspect="1"/>
          </p:cNvPicPr>
          <p:nvPr>
            <p:ph idx="1"/>
          </p:nvPr>
        </p:nvPicPr>
        <p:blipFill>
          <a:blip r:embed="rId2"/>
          <a:stretch>
            <a:fillRect/>
          </a:stretch>
        </p:blipFill>
        <p:spPr>
          <a:xfrm>
            <a:off x="5295590" y="1682490"/>
            <a:ext cx="1390886" cy="1326710"/>
          </a:xfrm>
          <a:prstGeom prst="rect">
            <a:avLst/>
          </a:prstGeom>
        </p:spPr>
      </p:pic>
      <p:pic>
        <p:nvPicPr>
          <p:cNvPr id="6" name="Picture 2" descr="A group preparing a noonday meal in the 16th century. ">
            <a:extLst>
              <a:ext uri="{FF2B5EF4-FFF2-40B4-BE49-F238E27FC236}">
                <a16:creationId xmlns:a16="http://schemas.microsoft.com/office/drawing/2014/main" id="{051E4163-2CEA-6A7A-A0F5-0431E2BAF6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4705" y="1691023"/>
            <a:ext cx="1413902" cy="13027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nk sign with a chef hat and fork&#10;&#10;AI-generated content may be incorrect.">
            <a:extLst>
              <a:ext uri="{FF2B5EF4-FFF2-40B4-BE49-F238E27FC236}">
                <a16:creationId xmlns:a16="http://schemas.microsoft.com/office/drawing/2014/main" id="{D5B89CCC-8856-3796-7FD7-60C63BD986A9}"/>
              </a:ext>
            </a:extLst>
          </p:cNvPr>
          <p:cNvPicPr>
            <a:picLocks noChangeAspect="1"/>
          </p:cNvPicPr>
          <p:nvPr/>
        </p:nvPicPr>
        <p:blipFill>
          <a:blip r:embed="rId4"/>
          <a:stretch>
            <a:fillRect/>
          </a:stretch>
        </p:blipFill>
        <p:spPr>
          <a:xfrm>
            <a:off x="8536028" y="1673646"/>
            <a:ext cx="1087331" cy="1341825"/>
          </a:xfrm>
          <a:prstGeom prst="rect">
            <a:avLst/>
          </a:prstGeom>
        </p:spPr>
      </p:pic>
      <p:sp>
        <p:nvSpPr>
          <p:cNvPr id="18" name="Content Placeholder 2">
            <a:extLst>
              <a:ext uri="{FF2B5EF4-FFF2-40B4-BE49-F238E27FC236}">
                <a16:creationId xmlns:a16="http://schemas.microsoft.com/office/drawing/2014/main" id="{FF8A155B-3590-B11B-3977-7056379F0E34}"/>
              </a:ext>
            </a:extLst>
          </p:cNvPr>
          <p:cNvSpPr txBox="1">
            <a:spLocks/>
          </p:cNvSpPr>
          <p:nvPr/>
        </p:nvSpPr>
        <p:spPr>
          <a:xfrm>
            <a:off x="838200" y="3207060"/>
            <a:ext cx="10515600" cy="281895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err="1">
                <a:latin typeface="Franklin Gothic Medium"/>
              </a:rPr>
              <a:t>Sizzl</a:t>
            </a:r>
            <a:r>
              <a:rPr lang="en-US">
                <a:latin typeface="Franklin Gothic Medium"/>
              </a:rPr>
              <a:t> </a:t>
            </a:r>
            <a:r>
              <a:rPr lang="en-US" b="1">
                <a:solidFill>
                  <a:srgbClr val="ED1896"/>
                </a:solidFill>
                <a:latin typeface="Franklin Gothic Medium"/>
              </a:rPr>
              <a:t>modernizes</a:t>
            </a:r>
            <a:r>
              <a:rPr lang="en-US">
                <a:latin typeface="Franklin Gothic Medium"/>
              </a:rPr>
              <a:t> food the content legacy for a </a:t>
            </a:r>
            <a:r>
              <a:rPr lang="en-US">
                <a:solidFill>
                  <a:srgbClr val="ED1896"/>
                </a:solidFill>
                <a:latin typeface="Franklin Gothic Medium"/>
              </a:rPr>
              <a:t>digital generation</a:t>
            </a:r>
            <a:r>
              <a:rPr lang="en-US">
                <a:latin typeface="Franklin Gothic Medium"/>
              </a:rPr>
              <a:t>.</a:t>
            </a:r>
          </a:p>
          <a:p>
            <a:endParaRPr lang="en-US">
              <a:latin typeface="Aptos"/>
            </a:endParaRPr>
          </a:p>
        </p:txBody>
      </p:sp>
      <p:sp>
        <p:nvSpPr>
          <p:cNvPr id="21" name="TextBox 20">
            <a:extLst>
              <a:ext uri="{FF2B5EF4-FFF2-40B4-BE49-F238E27FC236}">
                <a16:creationId xmlns:a16="http://schemas.microsoft.com/office/drawing/2014/main" id="{01412A8B-BBCD-6424-6667-45164A64718E}"/>
              </a:ext>
            </a:extLst>
          </p:cNvPr>
          <p:cNvSpPr txBox="1"/>
          <p:nvPr/>
        </p:nvSpPr>
        <p:spPr>
          <a:xfrm>
            <a:off x="996462" y="5281246"/>
            <a:ext cx="10521460"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rgbClr val="A1335F"/>
                </a:solidFill>
                <a:latin typeface="Cooper Black"/>
              </a:rPr>
              <a:t>RECOMMENDED POSITION 2:</a:t>
            </a:r>
            <a:r>
              <a:rPr lang="en-US" sz="3200">
                <a:latin typeface="Cooper Black"/>
              </a:rPr>
              <a:t>​</a:t>
            </a:r>
            <a:br>
              <a:rPr lang="en-US" sz="3200">
                <a:latin typeface="Cooper Black"/>
              </a:rPr>
            </a:br>
            <a:r>
              <a:rPr lang="en-US" sz="4400">
                <a:solidFill>
                  <a:srgbClr val="A1335F"/>
                </a:solidFill>
                <a:latin typeface="Cooper Black"/>
              </a:rPr>
              <a:t>CREATIVE COOKING COMMUNITY</a:t>
            </a:r>
            <a:endParaRPr lang="en-US"/>
          </a:p>
        </p:txBody>
      </p:sp>
      <p:sp>
        <p:nvSpPr>
          <p:cNvPr id="22" name="TextBox 21">
            <a:extLst>
              <a:ext uri="{FF2B5EF4-FFF2-40B4-BE49-F238E27FC236}">
                <a16:creationId xmlns:a16="http://schemas.microsoft.com/office/drawing/2014/main" id="{12A9CE86-2B06-831F-0189-D0AA2BC57173}"/>
              </a:ext>
            </a:extLst>
          </p:cNvPr>
          <p:cNvSpPr txBox="1"/>
          <p:nvPr/>
        </p:nvSpPr>
        <p:spPr>
          <a:xfrm>
            <a:off x="515816" y="3839307"/>
            <a:ext cx="11512060"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rgbClr val="A1335F"/>
                </a:solidFill>
                <a:latin typeface="Cooper Black"/>
              </a:rPr>
              <a:t>RECOMMENDED POSITION 1:</a:t>
            </a:r>
            <a:r>
              <a:rPr lang="en-US" sz="3200">
                <a:latin typeface="Cooper Black"/>
              </a:rPr>
              <a:t>​</a:t>
            </a:r>
            <a:br>
              <a:rPr lang="en-US" sz="3200">
                <a:latin typeface="Cooper Black"/>
              </a:rPr>
            </a:br>
            <a:r>
              <a:rPr lang="en-US" sz="4400">
                <a:solidFill>
                  <a:srgbClr val="A1335F"/>
                </a:solidFill>
                <a:latin typeface="Cooper Black"/>
              </a:rPr>
              <a:t>COMPETITIVE FUN WITH FRIENDS</a:t>
            </a:r>
            <a:r>
              <a:rPr lang="en-US" sz="4400">
                <a:latin typeface="Cooper Black"/>
              </a:rPr>
              <a:t>​</a:t>
            </a:r>
            <a:endParaRPr lang="en-US"/>
          </a:p>
        </p:txBody>
      </p:sp>
    </p:spTree>
    <p:extLst>
      <p:ext uri="{BB962C8B-B14F-4D97-AF65-F5344CB8AC3E}">
        <p14:creationId xmlns:p14="http://schemas.microsoft.com/office/powerpoint/2010/main" val="2971046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4F0"/>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68921B-BE23-8928-8622-3B1F613FB9CC}"/>
              </a:ext>
            </a:extLst>
          </p:cNvPr>
          <p:cNvSpPr>
            <a:spLocks noGrp="1"/>
          </p:cNvSpPr>
          <p:nvPr>
            <p:ph type="title"/>
          </p:nvPr>
        </p:nvSpPr>
        <p:spPr>
          <a:xfrm>
            <a:off x="839787" y="319211"/>
            <a:ext cx="3932237" cy="1600200"/>
          </a:xfrm>
        </p:spPr>
        <p:txBody>
          <a:bodyPr/>
          <a:lstStyle/>
          <a:p>
            <a:r>
              <a:rPr lang="en-US">
                <a:solidFill>
                  <a:srgbClr val="CE417A"/>
                </a:solidFill>
                <a:latin typeface="Cooper Black" panose="0208090404030B020404" pitchFamily="18" charset="77"/>
              </a:rPr>
              <a:t>SOCIAL MEDIA INDUSTRY</a:t>
            </a:r>
          </a:p>
        </p:txBody>
      </p:sp>
      <p:pic>
        <p:nvPicPr>
          <p:cNvPr id="2" name="Content Placeholder 1" descr="A screenshot of a graph&#10;&#10;AI-generated content may be incorrect.">
            <a:extLst>
              <a:ext uri="{FF2B5EF4-FFF2-40B4-BE49-F238E27FC236}">
                <a16:creationId xmlns:a16="http://schemas.microsoft.com/office/drawing/2014/main" id="{592F5AC5-032F-6BF1-2F52-EA445F73CC1F}"/>
              </a:ext>
            </a:extLst>
          </p:cNvPr>
          <p:cNvPicPr>
            <a:picLocks noGrp="1" noChangeAspect="1"/>
          </p:cNvPicPr>
          <p:nvPr>
            <p:ph idx="1"/>
          </p:nvPr>
        </p:nvPicPr>
        <p:blipFill>
          <a:blip r:embed="rId3"/>
          <a:stretch>
            <a:fillRect/>
          </a:stretch>
        </p:blipFill>
        <p:spPr>
          <a:xfrm>
            <a:off x="6555230" y="418856"/>
            <a:ext cx="3938070" cy="5811470"/>
          </a:xfrm>
          <a:prstGeom prst="rect">
            <a:avLst/>
          </a:prstGeom>
        </p:spPr>
      </p:pic>
      <p:sp>
        <p:nvSpPr>
          <p:cNvPr id="7" name="Text Placeholder 6">
            <a:extLst>
              <a:ext uri="{FF2B5EF4-FFF2-40B4-BE49-F238E27FC236}">
                <a16:creationId xmlns:a16="http://schemas.microsoft.com/office/drawing/2014/main" id="{3D24513F-3A5C-4F02-9B3D-A9AA9418E92D}"/>
              </a:ext>
            </a:extLst>
          </p:cNvPr>
          <p:cNvSpPr>
            <a:spLocks noGrp="1"/>
          </p:cNvSpPr>
          <p:nvPr>
            <p:ph type="body" sz="half" idx="2"/>
          </p:nvPr>
        </p:nvSpPr>
        <p:spPr/>
        <p:txBody>
          <a:bodyPr vert="horz" lIns="91440" tIns="45720" rIns="91440" bIns="45720" rtlCol="0" anchor="t">
            <a:normAutofit lnSpcReduction="10000"/>
          </a:bodyPr>
          <a:lstStyle/>
          <a:p>
            <a:r>
              <a:rPr lang="en-US" sz="2400" b="1">
                <a:solidFill>
                  <a:srgbClr val="EC1996"/>
                </a:solidFill>
                <a:latin typeface="Franklin Gothic Heavy" panose="020B0603020102020204" pitchFamily="34" charset="0"/>
              </a:rPr>
              <a:t>MARKET SIZE:</a:t>
            </a:r>
          </a:p>
          <a:p>
            <a:pPr marL="285750" indent="-285750">
              <a:buChar char="•"/>
            </a:pPr>
            <a:r>
              <a:rPr lang="en-US" sz="1800">
                <a:solidFill>
                  <a:schemeClr val="accent1">
                    <a:lumMod val="50000"/>
                  </a:schemeClr>
                </a:solidFill>
                <a:latin typeface="Franklin Gothic Book" panose="020B0503020102020204" pitchFamily="34" charset="0"/>
              </a:rPr>
              <a:t>63.9% of the world population uses social media </a:t>
            </a:r>
          </a:p>
          <a:p>
            <a:pPr marL="285750" indent="-285750">
              <a:buChar char="•"/>
            </a:pPr>
            <a:r>
              <a:rPr lang="en-US" sz="1800">
                <a:solidFill>
                  <a:schemeClr val="accent1">
                    <a:lumMod val="50000"/>
                  </a:schemeClr>
                </a:solidFill>
                <a:latin typeface="Franklin Gothic Book" panose="020B0503020102020204" pitchFamily="34" charset="0"/>
              </a:rPr>
              <a:t>USD 208.08 billion in 2025</a:t>
            </a:r>
          </a:p>
          <a:p>
            <a:endParaRPr lang="en-US" sz="2400" b="1">
              <a:solidFill>
                <a:srgbClr val="FF1BA0"/>
              </a:solidFill>
              <a:latin typeface="Franklin Gothic Book" panose="020B0503020102020204" pitchFamily="34" charset="0"/>
            </a:endParaRPr>
          </a:p>
          <a:p>
            <a:r>
              <a:rPr lang="en-US" sz="2400" b="1">
                <a:solidFill>
                  <a:srgbClr val="EC1996"/>
                </a:solidFill>
                <a:latin typeface="Franklin Gothic Heavy" panose="020B0603020102020204" pitchFamily="34" charset="0"/>
              </a:rPr>
              <a:t>CONSUMER TRENDS:</a:t>
            </a:r>
          </a:p>
          <a:p>
            <a:pPr marL="285750" indent="-285750">
              <a:buChar char="•"/>
            </a:pPr>
            <a:r>
              <a:rPr lang="en-US" sz="1800">
                <a:solidFill>
                  <a:schemeClr val="accent1">
                    <a:lumMod val="50000"/>
                  </a:schemeClr>
                </a:solidFill>
                <a:latin typeface="Franklin Gothic Book" panose="020B0503020102020204" pitchFamily="34" charset="0"/>
              </a:rPr>
              <a:t>Short-form video content</a:t>
            </a:r>
          </a:p>
          <a:p>
            <a:pPr marL="285750" indent="-285750">
              <a:buChar char="•"/>
            </a:pPr>
            <a:r>
              <a:rPr lang="en-US" sz="1800">
                <a:solidFill>
                  <a:schemeClr val="accent1">
                    <a:lumMod val="50000"/>
                  </a:schemeClr>
                </a:solidFill>
                <a:latin typeface="Franklin Gothic Book" panose="020B0503020102020204" pitchFamily="34" charset="0"/>
              </a:rPr>
              <a:t>75% of global video is viewed on mobile</a:t>
            </a:r>
          </a:p>
          <a:p>
            <a:pPr marL="285750" indent="-285750">
              <a:buChar char="•"/>
            </a:pPr>
            <a:r>
              <a:rPr lang="en-US" sz="1800">
                <a:solidFill>
                  <a:schemeClr val="accent1">
                    <a:lumMod val="50000"/>
                  </a:schemeClr>
                </a:solidFill>
                <a:latin typeface="Franklin Gothic Book" panose="020B0503020102020204" pitchFamily="34" charset="0"/>
              </a:rPr>
              <a:t>92% of mobile videos are shared with others</a:t>
            </a:r>
            <a:endParaRPr lang="en-US">
              <a:solidFill>
                <a:schemeClr val="accent1">
                  <a:lumMod val="50000"/>
                </a:schemeClr>
              </a:solidFill>
              <a:latin typeface="Franklin Gothic Book" panose="020B0503020102020204" pitchFamily="34" charset="0"/>
            </a:endParaRPr>
          </a:p>
          <a:p>
            <a:endParaRPr lang="en-US" sz="1500">
              <a:solidFill>
                <a:srgbClr val="FF1BA0"/>
              </a:solidFill>
              <a:latin typeface="Franklin Gothic Book" panose="020B0503020102020204" pitchFamily="34" charset="0"/>
            </a:endParaRPr>
          </a:p>
          <a:p>
            <a:endParaRPr lang="en-US" sz="2400" b="1">
              <a:solidFill>
                <a:srgbClr val="FF1BA0"/>
              </a:solidFill>
              <a:latin typeface="Franklin Gothic Book" panose="020B0503020102020204" pitchFamily="34" charset="0"/>
            </a:endParaRPr>
          </a:p>
          <a:p>
            <a:endParaRPr lang="en-US" sz="2400" b="1">
              <a:solidFill>
                <a:srgbClr val="FF1BA0"/>
              </a:solidFill>
              <a:latin typeface="Franklin Gothic Book" panose="020B0503020102020204" pitchFamily="34" charset="0"/>
            </a:endParaRPr>
          </a:p>
          <a:p>
            <a:endParaRPr lang="en-US" sz="2400" b="1">
              <a:solidFill>
                <a:srgbClr val="FF1BA0"/>
              </a:solidFill>
              <a:latin typeface="Franklin Gothic Book" panose="020B0503020102020204" pitchFamily="34" charset="0"/>
            </a:endParaRPr>
          </a:p>
          <a:p>
            <a:endParaRPr lang="en-US" sz="2400" b="1">
              <a:solidFill>
                <a:srgbClr val="FF1BA0"/>
              </a:solidFill>
              <a:latin typeface="Franklin Gothic Book" panose="020B0503020102020204" pitchFamily="34" charset="0"/>
            </a:endParaRPr>
          </a:p>
          <a:p>
            <a:endParaRPr lang="en-US" sz="2400" b="1">
              <a:solidFill>
                <a:srgbClr val="FF1BA0"/>
              </a:solidFill>
              <a:latin typeface="Franklin Gothic Book" panose="020B0503020102020204" pitchFamily="34" charset="0"/>
            </a:endParaRPr>
          </a:p>
        </p:txBody>
      </p:sp>
      <p:sp>
        <p:nvSpPr>
          <p:cNvPr id="3" name="TextBox 2">
            <a:extLst>
              <a:ext uri="{FF2B5EF4-FFF2-40B4-BE49-F238E27FC236}">
                <a16:creationId xmlns:a16="http://schemas.microsoft.com/office/drawing/2014/main" id="{D84743FB-236E-3B14-926D-40B11F07D629}"/>
              </a:ext>
            </a:extLst>
          </p:cNvPr>
          <p:cNvSpPr txBox="1"/>
          <p:nvPr/>
        </p:nvSpPr>
        <p:spPr>
          <a:xfrm>
            <a:off x="182880" y="5969402"/>
            <a:ext cx="5913120" cy="1138773"/>
          </a:xfrm>
          <a:prstGeom prst="rect">
            <a:avLst/>
          </a:prstGeom>
          <a:noFill/>
        </p:spPr>
        <p:txBody>
          <a:bodyPr wrap="square" rtlCol="0">
            <a:spAutoFit/>
          </a:bodyPr>
          <a:lstStyle/>
          <a:p>
            <a:r>
              <a:rPr lang="en-US" sz="1000">
                <a:solidFill>
                  <a:srgbClr val="FBC2DA"/>
                </a:solidFill>
                <a:hlinkClick r:id="rId4">
                  <a:extLst>
                    <a:ext uri="{A12FA001-AC4F-418D-AE19-62706E023703}">
                      <ahyp:hlinkClr xmlns:ahyp="http://schemas.microsoft.com/office/drawing/2018/hyperlinkcolor" val="tx"/>
                    </a:ext>
                  </a:extLst>
                </a:hlinkClick>
              </a:rPr>
              <a:t>https://datareportal.com/reports/digital-2025-global-overview-report?utm</a:t>
            </a:r>
            <a:endParaRPr lang="en-US" sz="1000">
              <a:solidFill>
                <a:srgbClr val="FBC2DA"/>
              </a:solidFill>
            </a:endParaRPr>
          </a:p>
          <a:p>
            <a:r>
              <a:rPr lang="en-US" sz="1000">
                <a:solidFill>
                  <a:srgbClr val="FBC2DA"/>
                </a:solidFill>
                <a:hlinkClick r:id="rId5">
                  <a:extLst>
                    <a:ext uri="{A12FA001-AC4F-418D-AE19-62706E023703}">
                      <ahyp:hlinkClr xmlns:ahyp="http://schemas.microsoft.com/office/drawing/2018/hyperlinkcolor" val="tx"/>
                    </a:ext>
                  </a:extLst>
                </a:hlinkClick>
              </a:rPr>
              <a:t>https://www.researchandmarkets.com/reports/5781298/social-media-market-report?srsltid=AfmBOooEmydPVBwGOrHWlDsfek9_jOY8QKzkiho1Mneb-noe6y0eHKr9&amp;utm_</a:t>
            </a:r>
            <a:endParaRPr lang="en-US" sz="1000">
              <a:solidFill>
                <a:srgbClr val="FBC2DA"/>
              </a:solidFill>
            </a:endParaRPr>
          </a:p>
          <a:p>
            <a:r>
              <a:rPr lang="en-US" sz="1000">
                <a:solidFill>
                  <a:srgbClr val="FBC2DA"/>
                </a:solidFill>
                <a:hlinkClick r:id="rId6">
                  <a:extLst>
                    <a:ext uri="{A12FA001-AC4F-418D-AE19-62706E023703}">
                      <ahyp:hlinkClr xmlns:ahyp="http://schemas.microsoft.com/office/drawing/2018/hyperlinkcolor" val="tx"/>
                    </a:ext>
                  </a:extLst>
                </a:hlinkClick>
              </a:rPr>
              <a:t>https://www-statista-com.lib-proxy01.skidmore.edu/forecasts/1490425/us-gen-z-influencers-content-creators-followed-by-type</a:t>
            </a:r>
            <a:endParaRPr lang="en-US" sz="1000">
              <a:solidFill>
                <a:srgbClr val="FBC2DA"/>
              </a:solidFill>
            </a:endParaRPr>
          </a:p>
          <a:p>
            <a:endParaRPr lang="en-US">
              <a:solidFill>
                <a:srgbClr val="FBC2DA"/>
              </a:solidFill>
            </a:endParaRPr>
          </a:p>
        </p:txBody>
      </p:sp>
      <p:cxnSp>
        <p:nvCxnSpPr>
          <p:cNvPr id="8" name="Straight Connector 7">
            <a:extLst>
              <a:ext uri="{FF2B5EF4-FFF2-40B4-BE49-F238E27FC236}">
                <a16:creationId xmlns:a16="http://schemas.microsoft.com/office/drawing/2014/main" id="{06A5C8FE-9DF8-3CE3-9F15-4356A8C19E85}"/>
              </a:ext>
            </a:extLst>
          </p:cNvPr>
          <p:cNvCxnSpPr>
            <a:cxnSpLocks/>
          </p:cNvCxnSpPr>
          <p:nvPr/>
        </p:nvCxnSpPr>
        <p:spPr>
          <a:xfrm>
            <a:off x="7254606" y="1295066"/>
            <a:ext cx="2544897" cy="0"/>
          </a:xfrm>
          <a:prstGeom prst="line">
            <a:avLst/>
          </a:prstGeom>
          <a:ln>
            <a:solidFill>
              <a:srgbClr val="ED1896"/>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F785F7C4-CEF1-ABDD-0630-5757E2BE6BA1}"/>
              </a:ext>
            </a:extLst>
          </p:cNvPr>
          <p:cNvCxnSpPr>
            <a:cxnSpLocks/>
          </p:cNvCxnSpPr>
          <p:nvPr/>
        </p:nvCxnSpPr>
        <p:spPr>
          <a:xfrm>
            <a:off x="7254606" y="1087510"/>
            <a:ext cx="2544897" cy="0"/>
          </a:xfrm>
          <a:prstGeom prst="line">
            <a:avLst/>
          </a:prstGeom>
          <a:ln>
            <a:solidFill>
              <a:srgbClr val="ED1896"/>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4E699B7-EAA6-2BD7-C1CF-83AC9F4B2CB0}"/>
              </a:ext>
            </a:extLst>
          </p:cNvPr>
          <p:cNvCxnSpPr>
            <a:cxnSpLocks/>
          </p:cNvCxnSpPr>
          <p:nvPr/>
        </p:nvCxnSpPr>
        <p:spPr>
          <a:xfrm>
            <a:off x="7254606" y="1087510"/>
            <a:ext cx="0" cy="205156"/>
          </a:xfrm>
          <a:prstGeom prst="line">
            <a:avLst/>
          </a:prstGeom>
          <a:ln>
            <a:solidFill>
              <a:srgbClr val="ED1896"/>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FE4EC91-52D0-CD5E-5F0E-35992A7DA4AF}"/>
              </a:ext>
            </a:extLst>
          </p:cNvPr>
          <p:cNvCxnSpPr>
            <a:cxnSpLocks/>
          </p:cNvCxnSpPr>
          <p:nvPr/>
        </p:nvCxnSpPr>
        <p:spPr>
          <a:xfrm>
            <a:off x="9799503" y="1087510"/>
            <a:ext cx="0" cy="205156"/>
          </a:xfrm>
          <a:prstGeom prst="line">
            <a:avLst/>
          </a:prstGeom>
          <a:ln>
            <a:solidFill>
              <a:srgbClr val="ED1896"/>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DEE51321-BD5D-AA6C-7A52-26B937F0525D}"/>
              </a:ext>
            </a:extLst>
          </p:cNvPr>
          <p:cNvCxnSpPr>
            <a:cxnSpLocks/>
          </p:cNvCxnSpPr>
          <p:nvPr/>
        </p:nvCxnSpPr>
        <p:spPr>
          <a:xfrm>
            <a:off x="7220860" y="1507699"/>
            <a:ext cx="2177866" cy="0"/>
          </a:xfrm>
          <a:prstGeom prst="line">
            <a:avLst/>
          </a:prstGeom>
          <a:ln>
            <a:solidFill>
              <a:srgbClr val="ED1896"/>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6D9142D5-CDA2-9960-CE62-343D92FA1A13}"/>
              </a:ext>
            </a:extLst>
          </p:cNvPr>
          <p:cNvCxnSpPr>
            <a:cxnSpLocks/>
          </p:cNvCxnSpPr>
          <p:nvPr/>
        </p:nvCxnSpPr>
        <p:spPr>
          <a:xfrm>
            <a:off x="7220860" y="1699288"/>
            <a:ext cx="2177866" cy="0"/>
          </a:xfrm>
          <a:prstGeom prst="line">
            <a:avLst/>
          </a:prstGeom>
          <a:ln>
            <a:solidFill>
              <a:srgbClr val="ED1896"/>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ED4E0F5A-2A4B-E41C-81B3-A73D8B19C6F6}"/>
              </a:ext>
            </a:extLst>
          </p:cNvPr>
          <p:cNvCxnSpPr>
            <a:cxnSpLocks/>
          </p:cNvCxnSpPr>
          <p:nvPr/>
        </p:nvCxnSpPr>
        <p:spPr>
          <a:xfrm>
            <a:off x="7220860" y="1507699"/>
            <a:ext cx="0" cy="191589"/>
          </a:xfrm>
          <a:prstGeom prst="line">
            <a:avLst/>
          </a:prstGeom>
          <a:ln>
            <a:solidFill>
              <a:srgbClr val="ED1896"/>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A6C846ED-8231-FA23-414D-622551DFB353}"/>
              </a:ext>
            </a:extLst>
          </p:cNvPr>
          <p:cNvCxnSpPr>
            <a:cxnSpLocks/>
          </p:cNvCxnSpPr>
          <p:nvPr/>
        </p:nvCxnSpPr>
        <p:spPr>
          <a:xfrm>
            <a:off x="9398726" y="1508071"/>
            <a:ext cx="0" cy="191589"/>
          </a:xfrm>
          <a:prstGeom prst="line">
            <a:avLst/>
          </a:prstGeom>
          <a:ln>
            <a:solidFill>
              <a:srgbClr val="ED1896"/>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6325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4F0"/>
        </a:solidFill>
        <a:effectLst/>
      </p:bgPr>
    </p:bg>
    <p:spTree>
      <p:nvGrpSpPr>
        <p:cNvPr id="1" name="">
          <a:extLst>
            <a:ext uri="{FF2B5EF4-FFF2-40B4-BE49-F238E27FC236}">
              <a16:creationId xmlns:a16="http://schemas.microsoft.com/office/drawing/2014/main" id="{76C90689-07AF-254F-FE7D-9AE4D525DAA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0D89F7E-2C05-B9F5-98DE-29CAF250E34A}"/>
              </a:ext>
            </a:extLst>
          </p:cNvPr>
          <p:cNvSpPr>
            <a:spLocks noGrp="1"/>
          </p:cNvSpPr>
          <p:nvPr>
            <p:ph type="title"/>
          </p:nvPr>
        </p:nvSpPr>
        <p:spPr/>
        <p:txBody>
          <a:bodyPr/>
          <a:lstStyle/>
          <a:p>
            <a:r>
              <a:rPr lang="en-US">
                <a:solidFill>
                  <a:srgbClr val="CE417A"/>
                </a:solidFill>
                <a:latin typeface="Cooper Black"/>
              </a:rPr>
              <a:t>LIVE STREAMING INDUSTRY</a:t>
            </a:r>
            <a:endParaRPr lang="en-US">
              <a:solidFill>
                <a:srgbClr val="CE417A"/>
              </a:solidFill>
              <a:latin typeface="Cooper Black" panose="0208090404030B020404" pitchFamily="18" charset="77"/>
            </a:endParaRPr>
          </a:p>
        </p:txBody>
      </p:sp>
      <p:pic>
        <p:nvPicPr>
          <p:cNvPr id="12" name="Content Placeholder 11" descr="Live Streaming Market Trends by Region, 2024 - 2030">
            <a:extLst>
              <a:ext uri="{FF2B5EF4-FFF2-40B4-BE49-F238E27FC236}">
                <a16:creationId xmlns:a16="http://schemas.microsoft.com/office/drawing/2014/main" id="{564E65F1-D647-F633-7B88-0B849E06D12B}"/>
              </a:ext>
            </a:extLst>
          </p:cNvPr>
          <p:cNvPicPr>
            <a:picLocks noGrp="1" noChangeAspect="1"/>
          </p:cNvPicPr>
          <p:nvPr>
            <p:ph idx="1"/>
          </p:nvPr>
        </p:nvPicPr>
        <p:blipFill>
          <a:blip r:embed="rId3"/>
          <a:stretch>
            <a:fillRect/>
          </a:stretch>
        </p:blipFill>
        <p:spPr>
          <a:xfrm>
            <a:off x="4761158" y="1624527"/>
            <a:ext cx="6951783" cy="3646313"/>
          </a:xfrm>
          <a:prstGeom prst="rect">
            <a:avLst/>
          </a:prstGeom>
        </p:spPr>
      </p:pic>
      <p:sp>
        <p:nvSpPr>
          <p:cNvPr id="7" name="Text Placeholder 6">
            <a:extLst>
              <a:ext uri="{FF2B5EF4-FFF2-40B4-BE49-F238E27FC236}">
                <a16:creationId xmlns:a16="http://schemas.microsoft.com/office/drawing/2014/main" id="{EB35A070-F36D-DC8C-65AD-0084F8F73747}"/>
              </a:ext>
            </a:extLst>
          </p:cNvPr>
          <p:cNvSpPr>
            <a:spLocks noGrp="1"/>
          </p:cNvSpPr>
          <p:nvPr>
            <p:ph type="body" sz="half" idx="2"/>
          </p:nvPr>
        </p:nvSpPr>
        <p:spPr/>
        <p:txBody>
          <a:bodyPr vert="horz" lIns="91440" tIns="45720" rIns="91440" bIns="45720" rtlCol="0" anchor="t">
            <a:normAutofit/>
          </a:bodyPr>
          <a:lstStyle/>
          <a:p>
            <a:r>
              <a:rPr lang="en-US" sz="2200" b="1">
                <a:solidFill>
                  <a:srgbClr val="EC1996"/>
                </a:solidFill>
                <a:latin typeface="Franklin Gothic Heavy" panose="020B0603020102020204" pitchFamily="34" charset="0"/>
              </a:rPr>
              <a:t>MARKET SIZE:</a:t>
            </a:r>
            <a:endParaRPr lang="en-US" b="1">
              <a:solidFill>
                <a:srgbClr val="EC1996"/>
              </a:solidFill>
              <a:latin typeface="Franklin Gothic Heavy" panose="020B0603020102020204" pitchFamily="34" charset="0"/>
            </a:endParaRPr>
          </a:p>
          <a:p>
            <a:pPr marL="285750" indent="-285750">
              <a:buChar char="•"/>
            </a:pPr>
            <a:r>
              <a:rPr lang="en-US" sz="1800">
                <a:solidFill>
                  <a:schemeClr val="accent1">
                    <a:lumMod val="50000"/>
                  </a:schemeClr>
                </a:solidFill>
                <a:latin typeface="Franklin Gothic Book" panose="020B0503020102020204" pitchFamily="34" charset="0"/>
              </a:rPr>
              <a:t>USD 87.8 billion in 2024</a:t>
            </a:r>
          </a:p>
          <a:p>
            <a:pPr marL="285750" indent="-285750">
              <a:buChar char="•"/>
            </a:pPr>
            <a:r>
              <a:rPr lang="en-US" sz="1800">
                <a:solidFill>
                  <a:schemeClr val="accent1">
                    <a:lumMod val="50000"/>
                  </a:schemeClr>
                </a:solidFill>
                <a:latin typeface="Franklin Gothic Book" panose="020B0503020102020204" pitchFamily="34" charset="0"/>
              </a:rPr>
              <a:t>CAGR ~23.9% by 2033</a:t>
            </a:r>
          </a:p>
          <a:p>
            <a:endParaRPr lang="en-US" sz="2200" b="1">
              <a:solidFill>
                <a:srgbClr val="FF1BA0"/>
              </a:solidFill>
              <a:latin typeface="Franklin Gothic Book" panose="020B0503020102020204" pitchFamily="34" charset="0"/>
            </a:endParaRPr>
          </a:p>
          <a:p>
            <a:r>
              <a:rPr lang="en-US" sz="2400" b="1">
                <a:solidFill>
                  <a:srgbClr val="EC1996"/>
                </a:solidFill>
                <a:latin typeface="Franklin Gothic Heavy" panose="020B0603020102020204" pitchFamily="34" charset="0"/>
              </a:rPr>
              <a:t>CONSUMER TRENDS:</a:t>
            </a:r>
            <a:endParaRPr lang="en-US" b="1">
              <a:solidFill>
                <a:srgbClr val="EC1996"/>
              </a:solidFill>
              <a:latin typeface="Franklin Gothic Heavy" panose="020B0603020102020204" pitchFamily="34" charset="0"/>
            </a:endParaRPr>
          </a:p>
          <a:p>
            <a:pPr marL="285750" indent="-285750">
              <a:buChar char="•"/>
            </a:pPr>
            <a:r>
              <a:rPr lang="en-US" sz="1800">
                <a:solidFill>
                  <a:schemeClr val="accent1">
                    <a:lumMod val="50000"/>
                  </a:schemeClr>
                </a:solidFill>
                <a:latin typeface="Franklin Gothic Book" panose="020B0503020102020204" pitchFamily="34" charset="0"/>
              </a:rPr>
              <a:t>Expect real-time, unscripted content</a:t>
            </a:r>
          </a:p>
          <a:p>
            <a:pPr marL="285750" indent="-285750">
              <a:buChar char="•"/>
            </a:pPr>
            <a:r>
              <a:rPr lang="en-US" sz="1800">
                <a:solidFill>
                  <a:schemeClr val="accent1">
                    <a:lumMod val="50000"/>
                  </a:schemeClr>
                </a:solidFill>
                <a:latin typeface="Franklin Gothic Book" panose="020B0503020102020204" pitchFamily="34" charset="0"/>
              </a:rPr>
              <a:t>18 to 34-year-olds are the most frequent viewers </a:t>
            </a:r>
          </a:p>
          <a:p>
            <a:pPr marL="285750" indent="-285750">
              <a:buChar char="•"/>
            </a:pPr>
            <a:r>
              <a:rPr lang="en-US" sz="1800">
                <a:solidFill>
                  <a:schemeClr val="accent1">
                    <a:lumMod val="50000"/>
                  </a:schemeClr>
                </a:solidFill>
                <a:latin typeface="Franklin Gothic Book" panose="020B0503020102020204" pitchFamily="34" charset="0"/>
                <a:ea typeface="+mn-lt"/>
                <a:cs typeface="+mn-lt"/>
              </a:rPr>
              <a:t>25.4 minutes per live session</a:t>
            </a:r>
            <a:endParaRPr lang="en-US" sz="1800">
              <a:solidFill>
                <a:schemeClr val="accent1">
                  <a:lumMod val="50000"/>
                </a:schemeClr>
              </a:solidFill>
              <a:latin typeface="Franklin Gothic Book" panose="020B0503020102020204" pitchFamily="34" charset="0"/>
            </a:endParaRPr>
          </a:p>
          <a:p>
            <a:endParaRPr lang="en-US" sz="2400">
              <a:solidFill>
                <a:srgbClr val="000000"/>
              </a:solidFill>
              <a:latin typeface="Franklin Gothic Book" panose="020B0503020102020204" pitchFamily="34" charset="0"/>
            </a:endParaRPr>
          </a:p>
          <a:p>
            <a:endParaRPr lang="en-US" sz="2400">
              <a:solidFill>
                <a:srgbClr val="FF1BA0"/>
              </a:solidFill>
              <a:latin typeface="Franklin Gothic Book" panose="020B0503020102020204" pitchFamily="34" charset="0"/>
            </a:endParaRPr>
          </a:p>
          <a:p>
            <a:endParaRPr lang="en-US" sz="2400">
              <a:solidFill>
                <a:srgbClr val="FF1BA0"/>
              </a:solidFill>
              <a:latin typeface="Franklin Gothic Book" panose="020B0503020102020204" pitchFamily="34" charset="0"/>
            </a:endParaRPr>
          </a:p>
          <a:p>
            <a:endParaRPr lang="en-US" sz="2400" b="1">
              <a:solidFill>
                <a:srgbClr val="FF1BA0"/>
              </a:solidFill>
              <a:latin typeface="Franklin Gothic Book" panose="020B0503020102020204" pitchFamily="34" charset="0"/>
            </a:endParaRPr>
          </a:p>
          <a:p>
            <a:endParaRPr lang="en-US" sz="2400" b="1">
              <a:solidFill>
                <a:srgbClr val="FF1BA0"/>
              </a:solidFill>
              <a:latin typeface="Franklin Gothic Book" panose="020B0503020102020204" pitchFamily="34" charset="0"/>
            </a:endParaRPr>
          </a:p>
          <a:p>
            <a:endParaRPr lang="en-US" sz="2400" b="1">
              <a:solidFill>
                <a:srgbClr val="FF1BA0"/>
              </a:solidFill>
              <a:latin typeface="Franklin Gothic Book" panose="020B0503020102020204" pitchFamily="34" charset="0"/>
            </a:endParaRPr>
          </a:p>
          <a:p>
            <a:endParaRPr lang="en-US" sz="2400" b="1">
              <a:solidFill>
                <a:srgbClr val="FF1BA0"/>
              </a:solidFill>
              <a:latin typeface="Franklin Gothic Book" panose="020B0503020102020204" pitchFamily="34" charset="0"/>
            </a:endParaRPr>
          </a:p>
          <a:p>
            <a:endParaRPr lang="en-US" sz="2200" b="1">
              <a:solidFill>
                <a:srgbClr val="FF1BA0"/>
              </a:solidFill>
              <a:latin typeface="Franklin Gothic Book" panose="020B0503020102020204" pitchFamily="34" charset="0"/>
            </a:endParaRPr>
          </a:p>
        </p:txBody>
      </p:sp>
      <p:sp>
        <p:nvSpPr>
          <p:cNvPr id="3" name="TextBox 2">
            <a:extLst>
              <a:ext uri="{FF2B5EF4-FFF2-40B4-BE49-F238E27FC236}">
                <a16:creationId xmlns:a16="http://schemas.microsoft.com/office/drawing/2014/main" id="{EF9D99F4-FB64-857B-B972-E8F3BC205989}"/>
              </a:ext>
            </a:extLst>
          </p:cNvPr>
          <p:cNvSpPr txBox="1"/>
          <p:nvPr/>
        </p:nvSpPr>
        <p:spPr>
          <a:xfrm>
            <a:off x="0" y="6413468"/>
            <a:ext cx="9077739" cy="553998"/>
          </a:xfrm>
          <a:prstGeom prst="rect">
            <a:avLst/>
          </a:prstGeom>
          <a:noFill/>
        </p:spPr>
        <p:txBody>
          <a:bodyPr wrap="square" rtlCol="0">
            <a:spAutoFit/>
          </a:bodyPr>
          <a:lstStyle/>
          <a:p>
            <a:r>
              <a:rPr lang="en-US" sz="1000">
                <a:solidFill>
                  <a:srgbClr val="FBC2DA"/>
                </a:solidFill>
                <a:hlinkClick r:id="rId4">
                  <a:extLst>
                    <a:ext uri="{A12FA001-AC4F-418D-AE19-62706E023703}">
                      <ahyp:hlinkClr xmlns:ahyp="http://schemas.microsoft.com/office/drawing/2018/hyperlinkcolor" val="tx"/>
                    </a:ext>
                  </a:extLst>
                </a:hlinkClick>
              </a:rPr>
              <a:t>https://bloggingwizard.com/live-streaming-statistics/?utm_</a:t>
            </a:r>
          </a:p>
          <a:p>
            <a:r>
              <a:rPr lang="en-US" sz="1000">
                <a:solidFill>
                  <a:srgbClr val="FBC2DA"/>
                </a:solidFill>
                <a:hlinkClick r:id="rId5">
                  <a:extLst>
                    <a:ext uri="{A12FA001-AC4F-418D-AE19-62706E023703}">
                      <ahyp:hlinkClr xmlns:ahyp="http://schemas.microsoft.com/office/drawing/2018/hyperlinkcolor" val="tx"/>
                    </a:ext>
                  </a:extLst>
                </a:hlinkClick>
              </a:rPr>
              <a:t>https://www.grandviewresearch.com/industry-analysis/live-streaming-market-report</a:t>
            </a:r>
            <a:endParaRPr lang="en-US" sz="1000">
              <a:solidFill>
                <a:srgbClr val="FBC2DA"/>
              </a:solidFill>
            </a:endParaRPr>
          </a:p>
          <a:p>
            <a:endParaRPr lang="en-US" sz="1000">
              <a:solidFill>
                <a:srgbClr val="FBC2DA"/>
              </a:solidFill>
            </a:endParaRPr>
          </a:p>
        </p:txBody>
      </p:sp>
    </p:spTree>
    <p:extLst>
      <p:ext uri="{BB962C8B-B14F-4D97-AF65-F5344CB8AC3E}">
        <p14:creationId xmlns:p14="http://schemas.microsoft.com/office/powerpoint/2010/main" val="2584368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4F0"/>
        </a:solidFill>
        <a:effectLst/>
      </p:bgPr>
    </p:bg>
    <p:spTree>
      <p:nvGrpSpPr>
        <p:cNvPr id="1" name="">
          <a:extLst>
            <a:ext uri="{FF2B5EF4-FFF2-40B4-BE49-F238E27FC236}">
              <a16:creationId xmlns:a16="http://schemas.microsoft.com/office/drawing/2014/main" id="{0E21DD3D-AADF-9F78-969D-59783559511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11D6C68-14FD-06E5-52E7-01976D67FA46}"/>
              </a:ext>
            </a:extLst>
          </p:cNvPr>
          <p:cNvSpPr>
            <a:spLocks noGrp="1"/>
          </p:cNvSpPr>
          <p:nvPr>
            <p:ph type="title"/>
          </p:nvPr>
        </p:nvSpPr>
        <p:spPr/>
        <p:txBody>
          <a:bodyPr/>
          <a:lstStyle/>
          <a:p>
            <a:r>
              <a:rPr lang="en-US">
                <a:solidFill>
                  <a:srgbClr val="CE417A"/>
                </a:solidFill>
                <a:latin typeface="Cooper Black"/>
              </a:rPr>
              <a:t>GAMIFIED APP INDUSTRY</a:t>
            </a:r>
          </a:p>
        </p:txBody>
      </p:sp>
      <p:pic>
        <p:nvPicPr>
          <p:cNvPr id="4" name="Content Placeholder 3" descr="A blue and white table with numbers and text&#10;&#10;AI-generated content may be incorrect.">
            <a:extLst>
              <a:ext uri="{FF2B5EF4-FFF2-40B4-BE49-F238E27FC236}">
                <a16:creationId xmlns:a16="http://schemas.microsoft.com/office/drawing/2014/main" id="{47C73B95-7332-377C-B3E1-AD4BD54DB17C}"/>
              </a:ext>
            </a:extLst>
          </p:cNvPr>
          <p:cNvPicPr>
            <a:picLocks noGrp="1" noChangeAspect="1"/>
          </p:cNvPicPr>
          <p:nvPr>
            <p:ph idx="1"/>
          </p:nvPr>
        </p:nvPicPr>
        <p:blipFill>
          <a:blip r:embed="rId3"/>
          <a:stretch>
            <a:fillRect/>
          </a:stretch>
        </p:blipFill>
        <p:spPr>
          <a:xfrm>
            <a:off x="5183188" y="1842827"/>
            <a:ext cx="6617676" cy="2963528"/>
          </a:xfrm>
          <a:prstGeom prst="rect">
            <a:avLst/>
          </a:prstGeom>
        </p:spPr>
      </p:pic>
      <p:sp>
        <p:nvSpPr>
          <p:cNvPr id="7" name="Text Placeholder 6">
            <a:extLst>
              <a:ext uri="{FF2B5EF4-FFF2-40B4-BE49-F238E27FC236}">
                <a16:creationId xmlns:a16="http://schemas.microsoft.com/office/drawing/2014/main" id="{26406591-2AE3-937D-F9F2-C8488A8C86D8}"/>
              </a:ext>
            </a:extLst>
          </p:cNvPr>
          <p:cNvSpPr>
            <a:spLocks noGrp="1"/>
          </p:cNvSpPr>
          <p:nvPr>
            <p:ph type="body" sz="half" idx="2"/>
          </p:nvPr>
        </p:nvSpPr>
        <p:spPr/>
        <p:txBody>
          <a:bodyPr vert="horz" lIns="91440" tIns="45720" rIns="91440" bIns="45720" rtlCol="0" anchor="t">
            <a:normAutofit/>
          </a:bodyPr>
          <a:lstStyle/>
          <a:p>
            <a:endParaRPr lang="en-US" sz="2200" b="1">
              <a:solidFill>
                <a:srgbClr val="FF1BA0"/>
              </a:solidFill>
            </a:endParaRPr>
          </a:p>
          <a:p>
            <a:endParaRPr lang="en-US" sz="2400">
              <a:solidFill>
                <a:srgbClr val="FF1BA0"/>
              </a:solidFill>
            </a:endParaRPr>
          </a:p>
          <a:p>
            <a:endParaRPr lang="en-US" sz="2400">
              <a:solidFill>
                <a:srgbClr val="FF1BA0"/>
              </a:solidFill>
            </a:endParaRPr>
          </a:p>
          <a:p>
            <a:endParaRPr lang="en-US" sz="2400" b="1">
              <a:solidFill>
                <a:srgbClr val="FF1BA0"/>
              </a:solidFill>
            </a:endParaRPr>
          </a:p>
          <a:p>
            <a:endParaRPr lang="en-US" sz="2400" b="1">
              <a:solidFill>
                <a:srgbClr val="FF1BA0"/>
              </a:solidFill>
            </a:endParaRPr>
          </a:p>
          <a:p>
            <a:endParaRPr lang="en-US" sz="2400" b="1">
              <a:solidFill>
                <a:srgbClr val="FF1BA0"/>
              </a:solidFill>
            </a:endParaRPr>
          </a:p>
          <a:p>
            <a:endParaRPr lang="en-US" sz="2400" b="1">
              <a:solidFill>
                <a:srgbClr val="FF1BA0"/>
              </a:solidFill>
            </a:endParaRPr>
          </a:p>
          <a:p>
            <a:endParaRPr lang="en-US" sz="2200" b="1">
              <a:solidFill>
                <a:srgbClr val="FF1BA0"/>
              </a:solidFill>
            </a:endParaRPr>
          </a:p>
        </p:txBody>
      </p:sp>
      <p:sp>
        <p:nvSpPr>
          <p:cNvPr id="3" name="Text Placeholder 6">
            <a:extLst>
              <a:ext uri="{FF2B5EF4-FFF2-40B4-BE49-F238E27FC236}">
                <a16:creationId xmlns:a16="http://schemas.microsoft.com/office/drawing/2014/main" id="{4412AEB7-A007-9ECF-189F-9E0D94340A3E}"/>
              </a:ext>
            </a:extLst>
          </p:cNvPr>
          <p:cNvSpPr txBox="1">
            <a:spLocks/>
          </p:cNvSpPr>
          <p:nvPr/>
        </p:nvSpPr>
        <p:spPr>
          <a:xfrm>
            <a:off x="992188" y="2209800"/>
            <a:ext cx="3932237" cy="381158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200" b="1">
                <a:solidFill>
                  <a:srgbClr val="EC1996"/>
                </a:solidFill>
                <a:latin typeface="Franklin Gothic Heavy"/>
              </a:rPr>
              <a:t>MARKET SIZE:</a:t>
            </a:r>
            <a:endParaRPr lang="en-US" b="1">
              <a:solidFill>
                <a:srgbClr val="EC1996"/>
              </a:solidFill>
              <a:latin typeface="Franklin Gothic Heavy"/>
            </a:endParaRPr>
          </a:p>
          <a:p>
            <a:pPr marL="285750" indent="-285750">
              <a:buChar char="•"/>
            </a:pPr>
            <a:r>
              <a:rPr lang="en-US" sz="1800">
                <a:solidFill>
                  <a:schemeClr val="accent1">
                    <a:lumMod val="50000"/>
                  </a:schemeClr>
                </a:solidFill>
                <a:latin typeface="Franklin Gothic Book"/>
                <a:ea typeface="+mn-lt"/>
                <a:cs typeface="+mn-lt"/>
              </a:rPr>
              <a:t>USD 29.11 billion in 2025 </a:t>
            </a:r>
          </a:p>
          <a:p>
            <a:pPr marL="285750" indent="-285750">
              <a:buChar char="•"/>
            </a:pPr>
            <a:r>
              <a:rPr lang="en-US" sz="1800">
                <a:solidFill>
                  <a:schemeClr val="accent1">
                    <a:lumMod val="50000"/>
                  </a:schemeClr>
                </a:solidFill>
                <a:latin typeface="Franklin Gothic Book"/>
                <a:ea typeface="+mn-lt"/>
                <a:cs typeface="+mn-lt"/>
              </a:rPr>
              <a:t>CAGR of 26.02% by 2033</a:t>
            </a:r>
            <a:endParaRPr lang="en-US" sz="1800">
              <a:solidFill>
                <a:schemeClr val="accent1">
                  <a:lumMod val="50000"/>
                </a:schemeClr>
              </a:solidFill>
              <a:latin typeface="Franklin Gothic Book"/>
            </a:endParaRPr>
          </a:p>
          <a:p>
            <a:endParaRPr lang="en-US" sz="2200" b="1">
              <a:solidFill>
                <a:srgbClr val="FF1BA0"/>
              </a:solidFill>
              <a:latin typeface="Franklin Gothic Book" panose="020B0503020102020204" pitchFamily="34" charset="0"/>
            </a:endParaRPr>
          </a:p>
          <a:p>
            <a:r>
              <a:rPr lang="en-US" sz="2400" b="1">
                <a:solidFill>
                  <a:srgbClr val="ED1896"/>
                </a:solidFill>
                <a:latin typeface="Franklin Gothic Heavy"/>
              </a:rPr>
              <a:t>CONSUMER TRENDS:</a:t>
            </a:r>
            <a:endParaRPr lang="en-US" b="1">
              <a:solidFill>
                <a:srgbClr val="ED1896"/>
              </a:solidFill>
              <a:latin typeface="Franklin Gothic Heavy"/>
            </a:endParaRPr>
          </a:p>
          <a:p>
            <a:pPr marL="285750" indent="-285750">
              <a:buChar char="•"/>
            </a:pPr>
            <a:r>
              <a:rPr lang="en-US" sz="1800">
                <a:solidFill>
                  <a:schemeClr val="accent1">
                    <a:lumMod val="50000"/>
                  </a:schemeClr>
                </a:solidFill>
                <a:ea typeface="+mn-lt"/>
                <a:cs typeface="+mn-lt"/>
              </a:rPr>
              <a:t>Desire social and progression mechanics (leaderboards, status, collaboration)</a:t>
            </a:r>
            <a:endParaRPr lang="en-US" sz="1800">
              <a:solidFill>
                <a:schemeClr val="accent1">
                  <a:lumMod val="50000"/>
                </a:schemeClr>
              </a:solidFill>
              <a:latin typeface="Franklin Gothic Book" panose="020B0503020102020204" pitchFamily="34" charset="0"/>
            </a:endParaRPr>
          </a:p>
          <a:p>
            <a:pPr marL="285750" indent="-285750">
              <a:buChar char="•"/>
            </a:pPr>
            <a:r>
              <a:rPr lang="en-US" sz="1700">
                <a:solidFill>
                  <a:schemeClr val="accent1">
                    <a:lumMod val="50000"/>
                  </a:schemeClr>
                </a:solidFill>
                <a:latin typeface="Franklin Gothic Book"/>
              </a:rPr>
              <a:t>Daily streaks motivate usage continuity</a:t>
            </a:r>
            <a:endParaRPr lang="en-US" sz="1800">
              <a:solidFill>
                <a:schemeClr val="accent1">
                  <a:lumMod val="50000"/>
                </a:schemeClr>
              </a:solidFill>
              <a:latin typeface="Aptos"/>
            </a:endParaRPr>
          </a:p>
          <a:p>
            <a:endParaRPr lang="en-US" sz="2400">
              <a:solidFill>
                <a:srgbClr val="FF1BA0"/>
              </a:solidFill>
              <a:latin typeface="Franklin Gothic Book" panose="020B0503020102020204" pitchFamily="34" charset="0"/>
            </a:endParaRPr>
          </a:p>
          <a:p>
            <a:endParaRPr lang="en-US" sz="2400">
              <a:solidFill>
                <a:srgbClr val="FF1BA0"/>
              </a:solidFill>
              <a:latin typeface="Franklin Gothic Book" panose="020B0503020102020204" pitchFamily="34" charset="0"/>
            </a:endParaRPr>
          </a:p>
          <a:p>
            <a:endParaRPr lang="en-US" sz="2400" b="1">
              <a:solidFill>
                <a:srgbClr val="FF1BA0"/>
              </a:solidFill>
              <a:latin typeface="Franklin Gothic Book" panose="020B0503020102020204" pitchFamily="34" charset="0"/>
            </a:endParaRPr>
          </a:p>
          <a:p>
            <a:endParaRPr lang="en-US" sz="2400" b="1">
              <a:solidFill>
                <a:srgbClr val="FF1BA0"/>
              </a:solidFill>
              <a:latin typeface="Franklin Gothic Book" panose="020B0503020102020204" pitchFamily="34" charset="0"/>
            </a:endParaRPr>
          </a:p>
          <a:p>
            <a:endParaRPr lang="en-US" sz="2400" b="1">
              <a:solidFill>
                <a:srgbClr val="FF1BA0"/>
              </a:solidFill>
              <a:latin typeface="Franklin Gothic Book" panose="020B0503020102020204" pitchFamily="34" charset="0"/>
            </a:endParaRPr>
          </a:p>
          <a:p>
            <a:endParaRPr lang="en-US" sz="2400" b="1">
              <a:solidFill>
                <a:srgbClr val="FF1BA0"/>
              </a:solidFill>
              <a:latin typeface="Franklin Gothic Book" panose="020B0503020102020204" pitchFamily="34" charset="0"/>
            </a:endParaRPr>
          </a:p>
          <a:p>
            <a:endParaRPr lang="en-US" sz="2200" b="1">
              <a:solidFill>
                <a:srgbClr val="FF1BA0"/>
              </a:solidFill>
              <a:latin typeface="Franklin Gothic Book" panose="020B0503020102020204" pitchFamily="34" charset="0"/>
            </a:endParaRPr>
          </a:p>
        </p:txBody>
      </p:sp>
      <p:sp>
        <p:nvSpPr>
          <p:cNvPr id="2" name="TextBox 1">
            <a:extLst>
              <a:ext uri="{FF2B5EF4-FFF2-40B4-BE49-F238E27FC236}">
                <a16:creationId xmlns:a16="http://schemas.microsoft.com/office/drawing/2014/main" id="{ED68C878-6FA3-A4D5-3C78-88F54E35A5FF}"/>
              </a:ext>
            </a:extLst>
          </p:cNvPr>
          <p:cNvSpPr txBox="1"/>
          <p:nvPr/>
        </p:nvSpPr>
        <p:spPr>
          <a:xfrm>
            <a:off x="106016" y="6400800"/>
            <a:ext cx="9011479" cy="677108"/>
          </a:xfrm>
          <a:prstGeom prst="rect">
            <a:avLst/>
          </a:prstGeom>
          <a:noFill/>
        </p:spPr>
        <p:txBody>
          <a:bodyPr wrap="square" rtlCol="0">
            <a:spAutoFit/>
          </a:bodyPr>
          <a:lstStyle/>
          <a:p>
            <a:r>
              <a:rPr lang="en-US" sz="1000">
                <a:solidFill>
                  <a:srgbClr val="FBC2DA"/>
                </a:solidFill>
                <a:hlinkClick r:id="rId4">
                  <a:extLst>
                    <a:ext uri="{A12FA001-AC4F-418D-AE19-62706E023703}">
                      <ahyp:hlinkClr xmlns:ahyp="http://schemas.microsoft.com/office/drawing/2018/hyperlinkcolor" val="tx"/>
                    </a:ext>
                  </a:extLst>
                </a:hlinkClick>
              </a:rPr>
              <a:t>https://www.adjust.com/blog/the-latest-statistics-on-mobile-gaming-apps-2023/?utm</a:t>
            </a:r>
          </a:p>
          <a:p>
            <a:r>
              <a:rPr lang="en-US" sz="1000">
                <a:solidFill>
                  <a:srgbClr val="FBC2DA"/>
                </a:solidFill>
                <a:hlinkClick r:id="rId5">
                  <a:extLst>
                    <a:ext uri="{A12FA001-AC4F-418D-AE19-62706E023703}">
                      <ahyp:hlinkClr xmlns:ahyp="http://schemas.microsoft.com/office/drawing/2018/hyperlinkcolor" val="tx"/>
                    </a:ext>
                  </a:extLst>
                </a:hlinkClick>
              </a:rPr>
              <a:t>https://straitsresearch.com/report/game-applications-market?utm</a:t>
            </a:r>
            <a:endParaRPr lang="en-US" sz="1000">
              <a:solidFill>
                <a:srgbClr val="FBC2DA"/>
              </a:solidFill>
            </a:endParaRPr>
          </a:p>
          <a:p>
            <a:endParaRPr lang="en-US">
              <a:solidFill>
                <a:srgbClr val="FBC2DA"/>
              </a:solidFill>
            </a:endParaRPr>
          </a:p>
        </p:txBody>
      </p:sp>
      <p:cxnSp>
        <p:nvCxnSpPr>
          <p:cNvPr id="8" name="Straight Connector 7">
            <a:extLst>
              <a:ext uri="{FF2B5EF4-FFF2-40B4-BE49-F238E27FC236}">
                <a16:creationId xmlns:a16="http://schemas.microsoft.com/office/drawing/2014/main" id="{919F2BA8-ADDF-7FF0-E96C-E904FBB0E1F6}"/>
              </a:ext>
            </a:extLst>
          </p:cNvPr>
          <p:cNvCxnSpPr>
            <a:cxnSpLocks/>
          </p:cNvCxnSpPr>
          <p:nvPr/>
        </p:nvCxnSpPr>
        <p:spPr>
          <a:xfrm flipV="1">
            <a:off x="10583960" y="2746328"/>
            <a:ext cx="767861" cy="5859"/>
          </a:xfrm>
          <a:prstGeom prst="line">
            <a:avLst/>
          </a:prstGeom>
          <a:ln>
            <a:solidFill>
              <a:srgbClr val="ED1896"/>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93A4CF3D-46E8-EB87-5AB4-A5AE9D34AF25}"/>
              </a:ext>
            </a:extLst>
          </p:cNvPr>
          <p:cNvCxnSpPr>
            <a:cxnSpLocks/>
          </p:cNvCxnSpPr>
          <p:nvPr/>
        </p:nvCxnSpPr>
        <p:spPr>
          <a:xfrm>
            <a:off x="10583959" y="2781495"/>
            <a:ext cx="0" cy="205156"/>
          </a:xfrm>
          <a:prstGeom prst="line">
            <a:avLst/>
          </a:prstGeom>
          <a:ln>
            <a:solidFill>
              <a:srgbClr val="ED1896"/>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73E9F3B-4770-69C8-4A6D-34337AC1CA06}"/>
              </a:ext>
            </a:extLst>
          </p:cNvPr>
          <p:cNvCxnSpPr>
            <a:cxnSpLocks/>
          </p:cNvCxnSpPr>
          <p:nvPr/>
        </p:nvCxnSpPr>
        <p:spPr>
          <a:xfrm flipV="1">
            <a:off x="10583959" y="2986650"/>
            <a:ext cx="767861" cy="5859"/>
          </a:xfrm>
          <a:prstGeom prst="line">
            <a:avLst/>
          </a:prstGeom>
          <a:ln>
            <a:solidFill>
              <a:srgbClr val="ED1896"/>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C54AE041-702E-6050-EEDB-286385460D25}"/>
              </a:ext>
            </a:extLst>
          </p:cNvPr>
          <p:cNvCxnSpPr>
            <a:cxnSpLocks/>
          </p:cNvCxnSpPr>
          <p:nvPr/>
        </p:nvCxnSpPr>
        <p:spPr>
          <a:xfrm>
            <a:off x="11351820" y="2752186"/>
            <a:ext cx="0" cy="205156"/>
          </a:xfrm>
          <a:prstGeom prst="line">
            <a:avLst/>
          </a:prstGeom>
          <a:ln>
            <a:solidFill>
              <a:srgbClr val="ED1896"/>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69EFAB8B-C43A-192E-6FCF-38B14DDD66EF}"/>
              </a:ext>
            </a:extLst>
          </p:cNvPr>
          <p:cNvCxnSpPr>
            <a:cxnSpLocks/>
          </p:cNvCxnSpPr>
          <p:nvPr/>
        </p:nvCxnSpPr>
        <p:spPr>
          <a:xfrm>
            <a:off x="10642574" y="4481340"/>
            <a:ext cx="0" cy="205156"/>
          </a:xfrm>
          <a:prstGeom prst="line">
            <a:avLst/>
          </a:prstGeom>
          <a:ln>
            <a:solidFill>
              <a:srgbClr val="ED1896"/>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F080BBD2-BDF2-22BE-B81C-590B08F75C2D}"/>
              </a:ext>
            </a:extLst>
          </p:cNvPr>
          <p:cNvCxnSpPr>
            <a:cxnSpLocks/>
          </p:cNvCxnSpPr>
          <p:nvPr/>
        </p:nvCxnSpPr>
        <p:spPr>
          <a:xfrm>
            <a:off x="11381128" y="4481340"/>
            <a:ext cx="0" cy="205156"/>
          </a:xfrm>
          <a:prstGeom prst="line">
            <a:avLst/>
          </a:prstGeom>
          <a:ln>
            <a:solidFill>
              <a:srgbClr val="ED1896"/>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E96B7837-AD50-B3EF-8533-85B944D5EBD8}"/>
              </a:ext>
            </a:extLst>
          </p:cNvPr>
          <p:cNvCxnSpPr>
            <a:cxnSpLocks/>
          </p:cNvCxnSpPr>
          <p:nvPr/>
        </p:nvCxnSpPr>
        <p:spPr>
          <a:xfrm flipV="1">
            <a:off x="10613266" y="4475481"/>
            <a:ext cx="767861" cy="5859"/>
          </a:xfrm>
          <a:prstGeom prst="line">
            <a:avLst/>
          </a:prstGeom>
          <a:ln>
            <a:solidFill>
              <a:srgbClr val="ED1896"/>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0C701F21-242A-D29A-7CA0-D6D569D09B92}"/>
              </a:ext>
            </a:extLst>
          </p:cNvPr>
          <p:cNvCxnSpPr>
            <a:cxnSpLocks/>
          </p:cNvCxnSpPr>
          <p:nvPr/>
        </p:nvCxnSpPr>
        <p:spPr>
          <a:xfrm flipV="1">
            <a:off x="10642573" y="4680634"/>
            <a:ext cx="767861" cy="5859"/>
          </a:xfrm>
          <a:prstGeom prst="line">
            <a:avLst/>
          </a:prstGeom>
          <a:ln>
            <a:solidFill>
              <a:srgbClr val="ED1896"/>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1626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4F0"/>
        </a:solidFill>
        <a:effectLst/>
      </p:bgPr>
    </p:bg>
    <p:spTree>
      <p:nvGrpSpPr>
        <p:cNvPr id="1" name="">
          <a:extLst>
            <a:ext uri="{FF2B5EF4-FFF2-40B4-BE49-F238E27FC236}">
              <a16:creationId xmlns:a16="http://schemas.microsoft.com/office/drawing/2014/main" id="{ABC5DE6F-DEA2-2BB8-3325-638A6BF130A9}"/>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9BA5A5F2-42BE-361B-DE15-1C43B314A81F}"/>
              </a:ext>
            </a:extLst>
          </p:cNvPr>
          <p:cNvGrpSpPr/>
          <p:nvPr/>
        </p:nvGrpSpPr>
        <p:grpSpPr>
          <a:xfrm>
            <a:off x="2223532" y="700842"/>
            <a:ext cx="7744935" cy="5846914"/>
            <a:chOff x="1811723" y="389311"/>
            <a:chExt cx="8568547" cy="6468688"/>
          </a:xfrm>
          <a:effectLst>
            <a:outerShdw blurRad="50800" dist="50800" dir="5400000" algn="ctr" rotWithShape="0">
              <a:srgbClr val="ED1896"/>
            </a:outerShdw>
          </a:effectLst>
        </p:grpSpPr>
        <p:pic>
          <p:nvPicPr>
            <p:cNvPr id="4" name="Picture 3" descr="A white octopus holding a fork and a fork&#10;&#10;AI-generated content may be incorrect.">
              <a:extLst>
                <a:ext uri="{FF2B5EF4-FFF2-40B4-BE49-F238E27FC236}">
                  <a16:creationId xmlns:a16="http://schemas.microsoft.com/office/drawing/2014/main" id="{8CAA924C-3AE9-8AC8-4ADE-AD0787C90759}"/>
                </a:ext>
              </a:extLst>
            </p:cNvPr>
            <p:cNvPicPr>
              <a:picLocks noChangeAspect="1"/>
            </p:cNvPicPr>
            <p:nvPr/>
          </p:nvPicPr>
          <p:blipFill>
            <a:blip r:embed="rId2">
              <a:alphaModFix amt="50000"/>
            </a:blip>
            <a:srcRect l="30775" t="14724" r="34088" b="38119"/>
            <a:stretch>
              <a:fillRect/>
            </a:stretch>
          </p:blipFill>
          <p:spPr>
            <a:xfrm>
              <a:off x="1811723" y="389311"/>
              <a:ext cx="8568547" cy="6468688"/>
            </a:xfrm>
            <a:prstGeom prst="rect">
              <a:avLst/>
            </a:prstGeom>
          </p:spPr>
        </p:pic>
        <p:sp>
          <p:nvSpPr>
            <p:cNvPr id="3" name="Oval 2">
              <a:extLst>
                <a:ext uri="{FF2B5EF4-FFF2-40B4-BE49-F238E27FC236}">
                  <a16:creationId xmlns:a16="http://schemas.microsoft.com/office/drawing/2014/main" id="{5CDA5F31-5A38-7BCD-96F2-F871E34F3AC0}"/>
                </a:ext>
              </a:extLst>
            </p:cNvPr>
            <p:cNvSpPr/>
            <p:nvPr/>
          </p:nvSpPr>
          <p:spPr>
            <a:xfrm>
              <a:off x="4359729" y="2024743"/>
              <a:ext cx="3771900" cy="2253343"/>
            </a:xfrm>
            <a:prstGeom prst="ellipse">
              <a:avLst/>
            </a:prstGeom>
            <a:noFill/>
            <a:ln>
              <a:noFill/>
            </a:ln>
            <a:effectLst>
              <a:outerShdw blurRad="50800" dist="50800" dir="5400000" algn="ctr" rotWithShape="0">
                <a:srgbClr val="FBC2DA"/>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Double Wave 1">
            <a:extLst>
              <a:ext uri="{FF2B5EF4-FFF2-40B4-BE49-F238E27FC236}">
                <a16:creationId xmlns:a16="http://schemas.microsoft.com/office/drawing/2014/main" id="{32744012-78FC-6186-08F1-0A94D6B5DE42}"/>
              </a:ext>
            </a:extLst>
          </p:cNvPr>
          <p:cNvSpPr/>
          <p:nvPr/>
        </p:nvSpPr>
        <p:spPr>
          <a:xfrm>
            <a:off x="3505823" y="2410624"/>
            <a:ext cx="5450944" cy="2036751"/>
          </a:xfrm>
          <a:prstGeom prst="doubleWave">
            <a:avLst/>
          </a:prstGeom>
          <a:solidFill>
            <a:srgbClr val="FF1BA0"/>
          </a:solidFill>
          <a:ln cap="rnd">
            <a:solidFill>
              <a:srgbClr val="FF1B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Cooper Black" panose="0208090404030B020404" pitchFamily="18" charset="77"/>
              </a:rPr>
              <a:t>COMPANY INSIGHTS</a:t>
            </a:r>
          </a:p>
        </p:txBody>
      </p:sp>
    </p:spTree>
    <p:extLst>
      <p:ext uri="{BB962C8B-B14F-4D97-AF65-F5344CB8AC3E}">
        <p14:creationId xmlns:p14="http://schemas.microsoft.com/office/powerpoint/2010/main" val="419404885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53</Slides>
  <Notes>15</Notes>
  <HiddenSlides>0</HiddenSlide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PowerPoint Presentation</vt:lpstr>
      <vt:lpstr>PowerPoint Presentation</vt:lpstr>
      <vt:lpstr>PowerPoint Presentation</vt:lpstr>
      <vt:lpstr>PowerPoint Presentation</vt:lpstr>
      <vt:lpstr>“COOKING VIDEOS HAVE NEVER BEEN MORE PERSUASIVE, MORE INESCAPABLE, MORE ADDICTIVE, MORE ENTERTAINING. AND THEY’VE NEVER BEEN A MORE POWERFUL DRIVER OF POPULAR CULTURE.”</vt:lpstr>
      <vt:lpstr>SOCIAL MEDIA INDUSTRY</vt:lpstr>
      <vt:lpstr>LIVE STREAMING INDUSTRY</vt:lpstr>
      <vt:lpstr>GAMIFIED APP INDUSTRY</vt:lpstr>
      <vt:lpstr>PowerPoint Presentation</vt:lpstr>
      <vt:lpstr>SIZZL ORIGINS</vt:lpstr>
      <vt:lpstr>KEY FACTORS</vt:lpstr>
      <vt:lpstr>PowerPoint Presentation</vt:lpstr>
      <vt:lpstr>HISTORY</vt:lpstr>
      <vt:lpstr>CURRENT TRENDS</vt:lpstr>
      <vt:lpstr>PRIMARY RESEARCH: Quantitative</vt:lpstr>
      <vt:lpstr>Gamified App Users </vt:lpstr>
      <vt:lpstr>PRIMARY RESEARCH: Qualitative</vt:lpstr>
      <vt:lpstr>PowerPoint Presentation</vt:lpstr>
      <vt:lpstr>PowerPoint Presentation</vt:lpstr>
      <vt:lpstr>THE CHALLENGE</vt:lpstr>
      <vt:lpstr>PowerPoint Presentation</vt:lpstr>
      <vt:lpstr>TARGET AUDIENCE</vt:lpstr>
      <vt:lpstr>PowerPoint Presentation</vt:lpstr>
      <vt:lpstr>SIZZL’S COMPETITORS</vt:lpstr>
      <vt:lpstr>INSTAGRAM, TIKTOK, YOUTUBE, TWITCH</vt:lpstr>
      <vt:lpstr>PowerPoint Presentation</vt:lpstr>
      <vt:lpstr>PEPPER</vt:lpstr>
      <vt:lpstr>PEPPER MARKETING CONTENT</vt:lpstr>
      <vt:lpstr>Beli</vt:lpstr>
      <vt:lpstr>Beli Marketing Content</vt:lpstr>
      <vt:lpstr>SIZZL’S COMPETITORS</vt:lpstr>
      <vt:lpstr>PowerPoint Presentation</vt:lpstr>
      <vt:lpstr>RECOMMENDED POSITION 1: COMPETITIVE FUN WITH FRIENDS</vt:lpstr>
      <vt:lpstr>KEY MESSAGE</vt:lpstr>
      <vt:lpstr>TAGLINE</vt:lpstr>
      <vt:lpstr>POSITIONING 1: WHY?</vt:lpstr>
      <vt:lpstr>OUTSIDE CREATIVE: </vt:lpstr>
      <vt:lpstr>IN-APP CREATIVE 1: SIZZL STREAK</vt:lpstr>
      <vt:lpstr>IN-APP CREATIVE 2: SPICE POINTS AND SIZZL STANDINGS</vt:lpstr>
      <vt:lpstr>PowerPoint Presentation</vt:lpstr>
      <vt:lpstr>POSITIONING 1: WHY?</vt:lpstr>
      <vt:lpstr>PowerPoint Presentation</vt:lpstr>
      <vt:lpstr>RECOMMENDED POSITION 2: CREATIVE COOKING COMMUNITY</vt:lpstr>
      <vt:lpstr>KEY MESSAGE</vt:lpstr>
      <vt:lpstr>TAGLINE</vt:lpstr>
      <vt:lpstr>POSITIONING 2: WHY?</vt:lpstr>
      <vt:lpstr>IN-APP CREATIVE 1: COOKS CORNER</vt:lpstr>
      <vt:lpstr>IN-APP CREATIVE 2: ENHANCE PERSONAL PROFILE</vt:lpstr>
      <vt:lpstr>IN-APP CREATIVE 3: PERSONIFY SYD</vt:lpstr>
      <vt:lpstr>OUTSIDE CREATIVE 3: PERSONIFY SYD</vt:lpstr>
      <vt:lpstr>POSITIONING 2: WHY?</vt:lpstr>
      <vt:lpstr>PowerPoint Presentation</vt:lpstr>
      <vt:lpstr>Turning food into play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Mia Angwin</dc:creator>
  <cp:revision>3</cp:revision>
  <dcterms:created xsi:type="dcterms:W3CDTF">2025-10-03T17:02:29Z</dcterms:created>
  <dcterms:modified xsi:type="dcterms:W3CDTF">2025-10-07T21:58:02Z</dcterms:modified>
</cp:coreProperties>
</file>