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71" r:id="rId2"/>
    <p:sldId id="277" r:id="rId3"/>
    <p:sldId id="270" r:id="rId4"/>
    <p:sldId id="282" r:id="rId5"/>
    <p:sldId id="273" r:id="rId6"/>
    <p:sldId id="258" r:id="rId7"/>
    <p:sldId id="272" r:id="rId8"/>
    <p:sldId id="306" r:id="rId9"/>
    <p:sldId id="259" r:id="rId10"/>
    <p:sldId id="275" r:id="rId11"/>
    <p:sldId id="276" r:id="rId12"/>
    <p:sldId id="264" r:id="rId13"/>
    <p:sldId id="265" r:id="rId14"/>
    <p:sldId id="266" r:id="rId15"/>
    <p:sldId id="261" r:id="rId16"/>
    <p:sldId id="309" r:id="rId17"/>
    <p:sldId id="310" r:id="rId18"/>
    <p:sldId id="311" r:id="rId19"/>
    <p:sldId id="312" r:id="rId20"/>
    <p:sldId id="315" r:id="rId21"/>
    <p:sldId id="314" r:id="rId22"/>
    <p:sldId id="313" r:id="rId23"/>
    <p:sldId id="290" r:id="rId24"/>
    <p:sldId id="280" r:id="rId25"/>
    <p:sldId id="287" r:id="rId26"/>
    <p:sldId id="288" r:id="rId27"/>
    <p:sldId id="322" r:id="rId28"/>
    <p:sldId id="291" r:id="rId29"/>
    <p:sldId id="293" r:id="rId30"/>
    <p:sldId id="295" r:id="rId31"/>
    <p:sldId id="296" r:id="rId32"/>
    <p:sldId id="299" r:id="rId33"/>
    <p:sldId id="298" r:id="rId34"/>
    <p:sldId id="297" r:id="rId35"/>
    <p:sldId id="281" r:id="rId36"/>
    <p:sldId id="292" r:id="rId37"/>
    <p:sldId id="294" r:id="rId38"/>
    <p:sldId id="300" r:id="rId39"/>
    <p:sldId id="301" r:id="rId40"/>
    <p:sldId id="302" r:id="rId41"/>
    <p:sldId id="304" r:id="rId42"/>
    <p:sldId id="320" r:id="rId43"/>
    <p:sldId id="321" r:id="rId44"/>
    <p:sldId id="319" r:id="rId45"/>
    <p:sldId id="307" r:id="rId46"/>
    <p:sldId id="30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1D82"/>
    <a:srgbClr val="FE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0E682-ED45-72B2-E943-6C8A81CC821C}" v="9" dt="2025-11-03T21:40:26.410"/>
    <p1510:client id="{31662BE2-2E01-CC2A-E1EE-40F44F9EA68C}" v="114" dt="2025-11-04T14:22:33.687"/>
    <p1510:client id="{3D03D711-A0BD-7755-EEE6-03AFAA059518}" v="82" dt="2025-11-04T17:10:33.122"/>
    <p1510:client id="{45A5D3A8-6344-CC41-A094-1195143D57BE}" v="519" dt="2025-11-04T16:04:42.440"/>
    <p1510:client id="{559FA9D6-54E3-335D-38E2-3B8D42CD94E1}" v="343" dt="2025-11-03T18:14:31.625"/>
    <p1510:client id="{79001A77-ED62-65F7-0B46-C8F0470BD766}" v="47" dt="2025-11-04T13:54:11.621"/>
    <p1510:client id="{7F16CB58-1ED6-9C7F-5E2A-B6576CC72023}" v="20" dt="2025-11-04T03:03:27.907"/>
    <p1510:client id="{835C905D-BE4B-8D62-7D8F-C1FBC617DC85}" v="137" dt="2025-11-04T14:32:34.180"/>
    <p1510:client id="{942C414C-E0DD-7780-0AD8-B5B22F138FED}" v="13" dt="2025-11-04T13:45:29.995"/>
    <p1510:client id="{9FF5F4C6-25E4-58A1-4DEE-D0D2DBAE5108}" v="124" dt="2025-11-04T17:09:50.288"/>
    <p1510:client id="{B46E7DB3-AF83-8F64-5B40-1CC23FD1C77F}" v="555" dt="2025-11-03T22:06:51.189"/>
    <p1510:client id="{B6ECCBF3-E386-DA19-9603-BEB6BD5DB194}" v="324" dt="2025-11-03T23:37:17.491"/>
    <p1510:client id="{D49955A1-ACDF-69A6-9FE3-12C515D1E459}" v="54" dt="2025-11-03T20:59:52.098"/>
    <p1510:client id="{E7D08D41-253B-37C0-0FDA-65792DB751EF}" v="62" dt="2025-11-04T13:43:42.986"/>
    <p1510:client id="{FCFEC473-D10B-BF43-9E21-D8E0F0B72C23}" v="35" dt="2025-11-04T16:31:07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3"/>
  </p:normalViewPr>
  <p:slideViewPr>
    <p:cSldViewPr snapToGrid="0">
      <p:cViewPr varScale="1">
        <p:scale>
          <a:sx n="115" d="100"/>
          <a:sy n="115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46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46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FBAD0-D4A4-465D-ABA5-2835382A31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01B3FE-869A-40C2-9C80-AA2F3A2B21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6 in 10 people </a:t>
          </a:r>
          <a:r>
            <a:rPr lang="en-US"/>
            <a:t>globally </a:t>
          </a:r>
          <a:r>
            <a:rPr lang="en-US" b="1"/>
            <a:t>prefer smaller meals </a:t>
          </a:r>
          <a:r>
            <a:rPr lang="en-US"/>
            <a:t>or snacks during the day</a:t>
          </a:r>
        </a:p>
      </dgm:t>
    </dgm:pt>
    <dgm:pt modelId="{C5327D1C-5683-41F4-8BC3-3AF7AEF7FB39}" type="parTrans" cxnId="{7F1535AC-30B2-4FB7-9785-805E23C6D35B}">
      <dgm:prSet/>
      <dgm:spPr/>
      <dgm:t>
        <a:bodyPr/>
        <a:lstStyle/>
        <a:p>
          <a:endParaRPr lang="en-US"/>
        </a:p>
      </dgm:t>
    </dgm:pt>
    <dgm:pt modelId="{633A4FE3-5065-4A33-A5F6-6D18740F3723}" type="sibTrans" cxnId="{7F1535AC-30B2-4FB7-9785-805E23C6D35B}">
      <dgm:prSet/>
      <dgm:spPr/>
      <dgm:t>
        <a:bodyPr/>
        <a:lstStyle/>
        <a:p>
          <a:endParaRPr lang="en-US"/>
        </a:p>
      </dgm:t>
    </dgm:pt>
    <dgm:pt modelId="{1925C02B-2B4D-4AC3-9181-DD19270288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Top traits: Sweet, salty, and crunchy </a:t>
          </a:r>
        </a:p>
      </dgm:t>
    </dgm:pt>
    <dgm:pt modelId="{A1C17973-D32E-4B36-83CA-82E8601D1AB7}" type="parTrans" cxnId="{8DA7CA35-E4AC-4776-81EE-AD47B2B54708}">
      <dgm:prSet/>
      <dgm:spPr/>
      <dgm:t>
        <a:bodyPr/>
        <a:lstStyle/>
        <a:p>
          <a:endParaRPr lang="en-US"/>
        </a:p>
      </dgm:t>
    </dgm:pt>
    <dgm:pt modelId="{2C0A8843-A8EB-4733-83AF-420230826134}" type="sibTrans" cxnId="{8DA7CA35-E4AC-4776-81EE-AD47B2B54708}">
      <dgm:prSet/>
      <dgm:spPr/>
      <dgm:t>
        <a:bodyPr/>
        <a:lstStyle/>
        <a:p>
          <a:endParaRPr lang="en-US"/>
        </a:p>
      </dgm:t>
    </dgm:pt>
    <dgm:pt modelId="{1926F1A2-7AC5-4AA4-9927-969998C202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Health and wellness food market is rising</a:t>
          </a:r>
        </a:p>
      </dgm:t>
    </dgm:pt>
    <dgm:pt modelId="{FCBF421B-4993-439C-AF3C-E5978B73CBAA}" type="parTrans" cxnId="{90CFD43D-9938-4B6E-9B56-EB8D33C2325E}">
      <dgm:prSet/>
      <dgm:spPr/>
      <dgm:t>
        <a:bodyPr/>
        <a:lstStyle/>
        <a:p>
          <a:endParaRPr lang="en-US"/>
        </a:p>
      </dgm:t>
    </dgm:pt>
    <dgm:pt modelId="{D17DE815-67E4-406D-98C4-D6227607DDD7}" type="sibTrans" cxnId="{90CFD43D-9938-4B6E-9B56-EB8D33C2325E}">
      <dgm:prSet/>
      <dgm:spPr/>
      <dgm:t>
        <a:bodyPr/>
        <a:lstStyle/>
        <a:p>
          <a:endParaRPr lang="en-US"/>
        </a:p>
      </dgm:t>
    </dgm:pt>
    <dgm:pt modelId="{AE6ECA65-49B8-DA4B-8061-AA8C437169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 has the largest snack market</a:t>
          </a:r>
        </a:p>
      </dgm:t>
    </dgm:pt>
    <dgm:pt modelId="{41BF10D0-674E-DC42-AB96-CCD398D0A5E9}" type="parTrans" cxnId="{21942C2D-C49A-6F46-AC44-6D9BBDC6061A}">
      <dgm:prSet/>
      <dgm:spPr/>
      <dgm:t>
        <a:bodyPr/>
        <a:lstStyle/>
        <a:p>
          <a:endParaRPr lang="en-US"/>
        </a:p>
      </dgm:t>
    </dgm:pt>
    <dgm:pt modelId="{EB164B38-1BEC-5546-AD03-C42C7BE2CDFD}" type="sibTrans" cxnId="{21942C2D-C49A-6F46-AC44-6D9BBDC6061A}">
      <dgm:prSet/>
      <dgm:spPr/>
      <dgm:t>
        <a:bodyPr/>
        <a:lstStyle/>
        <a:p>
          <a:endParaRPr lang="en-US"/>
        </a:p>
      </dgm:t>
    </dgm:pt>
    <dgm:pt modelId="{4BD46844-B64A-124E-9207-658D3FB80E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North America accounts for over </a:t>
          </a:r>
          <a:r>
            <a:rPr lang="en-US" b="1"/>
            <a:t>35 % </a:t>
          </a:r>
          <a:r>
            <a:rPr lang="en-US"/>
            <a:t>of total market revenue</a:t>
          </a:r>
        </a:p>
      </dgm:t>
    </dgm:pt>
    <dgm:pt modelId="{8B1E1287-D001-8C4A-B494-508079553B19}" type="parTrans" cxnId="{D2694A12-C917-0A4F-ABE3-1EE5F6692DC8}">
      <dgm:prSet/>
      <dgm:spPr/>
      <dgm:t>
        <a:bodyPr/>
        <a:lstStyle/>
        <a:p>
          <a:endParaRPr lang="en-US"/>
        </a:p>
      </dgm:t>
    </dgm:pt>
    <dgm:pt modelId="{C8D612BE-BE9C-C242-AB69-BAE85AFA8132}" type="sibTrans" cxnId="{D2694A12-C917-0A4F-ABE3-1EE5F6692DC8}">
      <dgm:prSet/>
      <dgm:spPr/>
      <dgm:t>
        <a:bodyPr/>
        <a:lstStyle/>
        <a:p>
          <a:endParaRPr lang="en-US"/>
        </a:p>
      </dgm:t>
    </dgm:pt>
    <dgm:pt modelId="{CF1E73ED-260A-4C7E-9610-AFE6D71752D8}" type="pres">
      <dgm:prSet presAssocID="{38AFBAD0-D4A4-465D-ABA5-2835382A31C7}" presName="root" presStyleCnt="0">
        <dgm:presLayoutVars>
          <dgm:dir/>
          <dgm:resizeHandles val="exact"/>
        </dgm:presLayoutVars>
      </dgm:prSet>
      <dgm:spPr/>
    </dgm:pt>
    <dgm:pt modelId="{99425615-6ED1-4042-B598-1532A1D36D11}" type="pres">
      <dgm:prSet presAssocID="{AE6ECA65-49B8-DA4B-8061-AA8C437169BD}" presName="compNode" presStyleCnt="0"/>
      <dgm:spPr/>
    </dgm:pt>
    <dgm:pt modelId="{1194202A-1020-4C4C-811E-877034D59084}" type="pres">
      <dgm:prSet presAssocID="{AE6ECA65-49B8-DA4B-8061-AA8C437169BD}" presName="bgRect" presStyleLbl="bgShp" presStyleIdx="0" presStyleCnt="5"/>
      <dgm:spPr/>
    </dgm:pt>
    <dgm:pt modelId="{E85AF601-1D8D-0E4E-8904-21D85E6DEC22}" type="pres">
      <dgm:prSet presAssocID="{AE6ECA65-49B8-DA4B-8061-AA8C437169B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rger and drink with solid fill"/>
        </a:ext>
      </dgm:extLst>
    </dgm:pt>
    <dgm:pt modelId="{2F93AE19-24DA-7B40-86F4-814D3CEB008F}" type="pres">
      <dgm:prSet presAssocID="{AE6ECA65-49B8-DA4B-8061-AA8C437169BD}" presName="spaceRect" presStyleCnt="0"/>
      <dgm:spPr/>
    </dgm:pt>
    <dgm:pt modelId="{AD04229B-76E1-1D4C-BA68-6351822D5975}" type="pres">
      <dgm:prSet presAssocID="{AE6ECA65-49B8-DA4B-8061-AA8C437169BD}" presName="parTx" presStyleLbl="revTx" presStyleIdx="0" presStyleCnt="5">
        <dgm:presLayoutVars>
          <dgm:chMax val="0"/>
          <dgm:chPref val="0"/>
        </dgm:presLayoutVars>
      </dgm:prSet>
      <dgm:spPr/>
    </dgm:pt>
    <dgm:pt modelId="{94300D17-F5F2-5C44-A622-4C0C432F8615}" type="pres">
      <dgm:prSet presAssocID="{EB164B38-1BEC-5546-AD03-C42C7BE2CDFD}" presName="sibTrans" presStyleCnt="0"/>
      <dgm:spPr/>
    </dgm:pt>
    <dgm:pt modelId="{6F6E9735-F769-7F4E-9B72-F189941F6242}" type="pres">
      <dgm:prSet presAssocID="{4BD46844-B64A-124E-9207-658D3FB80EB3}" presName="compNode" presStyleCnt="0"/>
      <dgm:spPr/>
    </dgm:pt>
    <dgm:pt modelId="{81347C72-C03E-5A4F-AE56-55F4BF60D913}" type="pres">
      <dgm:prSet presAssocID="{4BD46844-B64A-124E-9207-658D3FB80EB3}" presName="bgRect" presStyleLbl="bgShp" presStyleIdx="1" presStyleCnt="5"/>
      <dgm:spPr/>
    </dgm:pt>
    <dgm:pt modelId="{A8A10008-27B3-3945-AF64-1A8CFF089F0B}" type="pres">
      <dgm:prSet presAssocID="{4BD46844-B64A-124E-9207-658D3FB80EB3}" presName="iconRect" presStyleLbl="node1" presStyleIdx="1" presStyleCnt="5" custScaleY="9991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mericas with solid fill"/>
        </a:ext>
      </dgm:extLst>
    </dgm:pt>
    <dgm:pt modelId="{9D321BF1-136F-4C4B-BD9F-5D8B6C2E64BC}" type="pres">
      <dgm:prSet presAssocID="{4BD46844-B64A-124E-9207-658D3FB80EB3}" presName="spaceRect" presStyleCnt="0"/>
      <dgm:spPr/>
    </dgm:pt>
    <dgm:pt modelId="{90007A32-3C66-F040-BAA1-EE77475E1B4E}" type="pres">
      <dgm:prSet presAssocID="{4BD46844-B64A-124E-9207-658D3FB80EB3}" presName="parTx" presStyleLbl="revTx" presStyleIdx="1" presStyleCnt="5">
        <dgm:presLayoutVars>
          <dgm:chMax val="0"/>
          <dgm:chPref val="0"/>
        </dgm:presLayoutVars>
      </dgm:prSet>
      <dgm:spPr/>
    </dgm:pt>
    <dgm:pt modelId="{72C04FAD-0421-754A-B7FF-632FD466E5CF}" type="pres">
      <dgm:prSet presAssocID="{C8D612BE-BE9C-C242-AB69-BAE85AFA8132}" presName="sibTrans" presStyleCnt="0"/>
      <dgm:spPr/>
    </dgm:pt>
    <dgm:pt modelId="{BE6F62BF-9036-47D9-99D7-0A4E116E9147}" type="pres">
      <dgm:prSet presAssocID="{DC01B3FE-869A-40C2-9C80-AA2F3A2B21B4}" presName="compNode" presStyleCnt="0"/>
      <dgm:spPr/>
    </dgm:pt>
    <dgm:pt modelId="{0EBF81E8-7B08-40DD-B8EC-3960D51A1FDB}" type="pres">
      <dgm:prSet presAssocID="{DC01B3FE-869A-40C2-9C80-AA2F3A2B21B4}" presName="bgRect" presStyleLbl="bgShp" presStyleIdx="2" presStyleCnt="5"/>
      <dgm:spPr/>
    </dgm:pt>
    <dgm:pt modelId="{BC0C8E4F-374D-412E-A615-013FFA89E030}" type="pres">
      <dgm:prSet presAssocID="{DC01B3FE-869A-40C2-9C80-AA2F3A2B21B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F5604AD3-32BB-4447-A520-3C1CA9E2123F}" type="pres">
      <dgm:prSet presAssocID="{DC01B3FE-869A-40C2-9C80-AA2F3A2B21B4}" presName="spaceRect" presStyleCnt="0"/>
      <dgm:spPr/>
    </dgm:pt>
    <dgm:pt modelId="{DEB793C1-0FC3-41B9-B6C2-938600565337}" type="pres">
      <dgm:prSet presAssocID="{DC01B3FE-869A-40C2-9C80-AA2F3A2B21B4}" presName="parTx" presStyleLbl="revTx" presStyleIdx="2" presStyleCnt="5">
        <dgm:presLayoutVars>
          <dgm:chMax val="0"/>
          <dgm:chPref val="0"/>
        </dgm:presLayoutVars>
      </dgm:prSet>
      <dgm:spPr/>
    </dgm:pt>
    <dgm:pt modelId="{FB5A8F41-1C04-48AD-9F92-F2E95470FD56}" type="pres">
      <dgm:prSet presAssocID="{633A4FE3-5065-4A33-A5F6-6D18740F3723}" presName="sibTrans" presStyleCnt="0"/>
      <dgm:spPr/>
    </dgm:pt>
    <dgm:pt modelId="{F7D4C6F1-2104-4A67-8466-35B7EBED8BAB}" type="pres">
      <dgm:prSet presAssocID="{1925C02B-2B4D-4AC3-9181-DD19270288CE}" presName="compNode" presStyleCnt="0"/>
      <dgm:spPr/>
    </dgm:pt>
    <dgm:pt modelId="{2D537F80-FC01-4412-844C-1620F85C7868}" type="pres">
      <dgm:prSet presAssocID="{1925C02B-2B4D-4AC3-9181-DD19270288CE}" presName="bgRect" presStyleLbl="bgShp" presStyleIdx="3" presStyleCnt="5"/>
      <dgm:spPr/>
    </dgm:pt>
    <dgm:pt modelId="{15A3323B-4FB4-470E-8766-E3C0D3007A88}" type="pres">
      <dgm:prSet presAssocID="{1925C02B-2B4D-4AC3-9181-DD19270288C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psicle"/>
        </a:ext>
      </dgm:extLst>
    </dgm:pt>
    <dgm:pt modelId="{7552B001-C234-4C0B-B25D-E49937E8BC40}" type="pres">
      <dgm:prSet presAssocID="{1925C02B-2B4D-4AC3-9181-DD19270288CE}" presName="spaceRect" presStyleCnt="0"/>
      <dgm:spPr/>
    </dgm:pt>
    <dgm:pt modelId="{EC9901B5-26CF-402B-8C2E-A2C64FFBA05C}" type="pres">
      <dgm:prSet presAssocID="{1925C02B-2B4D-4AC3-9181-DD19270288CE}" presName="parTx" presStyleLbl="revTx" presStyleIdx="3" presStyleCnt="5">
        <dgm:presLayoutVars>
          <dgm:chMax val="0"/>
          <dgm:chPref val="0"/>
        </dgm:presLayoutVars>
      </dgm:prSet>
      <dgm:spPr/>
    </dgm:pt>
    <dgm:pt modelId="{555EA756-17B7-4C6F-A38F-AD4189577DA9}" type="pres">
      <dgm:prSet presAssocID="{2C0A8843-A8EB-4733-83AF-420230826134}" presName="sibTrans" presStyleCnt="0"/>
      <dgm:spPr/>
    </dgm:pt>
    <dgm:pt modelId="{3A650846-0F3C-41AD-AF8D-F5E72AB23BE4}" type="pres">
      <dgm:prSet presAssocID="{1926F1A2-7AC5-4AA4-9927-969998C20273}" presName="compNode" presStyleCnt="0"/>
      <dgm:spPr/>
    </dgm:pt>
    <dgm:pt modelId="{FC7FE084-618E-412D-9674-1322A5F5C170}" type="pres">
      <dgm:prSet presAssocID="{1926F1A2-7AC5-4AA4-9927-969998C20273}" presName="bgRect" presStyleLbl="bgShp" presStyleIdx="4" presStyleCnt="5"/>
      <dgm:spPr/>
    </dgm:pt>
    <dgm:pt modelId="{A9996932-90C1-41C8-A5E3-588E136800F3}" type="pres">
      <dgm:prSet presAssocID="{1926F1A2-7AC5-4AA4-9927-969998C2027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3150B0C-7533-42DE-9B20-2EE16C5478B1}" type="pres">
      <dgm:prSet presAssocID="{1926F1A2-7AC5-4AA4-9927-969998C20273}" presName="spaceRect" presStyleCnt="0"/>
      <dgm:spPr/>
    </dgm:pt>
    <dgm:pt modelId="{99010F39-52F8-4AA3-9A7D-441F2E8B1C3A}" type="pres">
      <dgm:prSet presAssocID="{1926F1A2-7AC5-4AA4-9927-969998C2027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7813102-3A53-A844-BA01-43FE39B16CF6}" type="presOf" srcId="{AE6ECA65-49B8-DA4B-8061-AA8C437169BD}" destId="{AD04229B-76E1-1D4C-BA68-6351822D5975}" srcOrd="0" destOrd="0" presId="urn:microsoft.com/office/officeart/2018/2/layout/IconVerticalSolidList"/>
    <dgm:cxn modelId="{D2694A12-C917-0A4F-ABE3-1EE5F6692DC8}" srcId="{38AFBAD0-D4A4-465D-ABA5-2835382A31C7}" destId="{4BD46844-B64A-124E-9207-658D3FB80EB3}" srcOrd="1" destOrd="0" parTransId="{8B1E1287-D001-8C4A-B494-508079553B19}" sibTransId="{C8D612BE-BE9C-C242-AB69-BAE85AFA8132}"/>
    <dgm:cxn modelId="{21942C2D-C49A-6F46-AC44-6D9BBDC6061A}" srcId="{38AFBAD0-D4A4-465D-ABA5-2835382A31C7}" destId="{AE6ECA65-49B8-DA4B-8061-AA8C437169BD}" srcOrd="0" destOrd="0" parTransId="{41BF10D0-674E-DC42-AB96-CCD398D0A5E9}" sibTransId="{EB164B38-1BEC-5546-AD03-C42C7BE2CDFD}"/>
    <dgm:cxn modelId="{8DA7CA35-E4AC-4776-81EE-AD47B2B54708}" srcId="{38AFBAD0-D4A4-465D-ABA5-2835382A31C7}" destId="{1925C02B-2B4D-4AC3-9181-DD19270288CE}" srcOrd="3" destOrd="0" parTransId="{A1C17973-D32E-4B36-83CA-82E8601D1AB7}" sibTransId="{2C0A8843-A8EB-4733-83AF-420230826134}"/>
    <dgm:cxn modelId="{90CFD43D-9938-4B6E-9B56-EB8D33C2325E}" srcId="{38AFBAD0-D4A4-465D-ABA5-2835382A31C7}" destId="{1926F1A2-7AC5-4AA4-9927-969998C20273}" srcOrd="4" destOrd="0" parTransId="{FCBF421B-4993-439C-AF3C-E5978B73CBAA}" sibTransId="{D17DE815-67E4-406D-98C4-D6227607DDD7}"/>
    <dgm:cxn modelId="{6C689167-7DA9-E04E-85A4-6F50E794707A}" type="presOf" srcId="{DC01B3FE-869A-40C2-9C80-AA2F3A2B21B4}" destId="{DEB793C1-0FC3-41B9-B6C2-938600565337}" srcOrd="0" destOrd="0" presId="urn:microsoft.com/office/officeart/2018/2/layout/IconVerticalSolidList"/>
    <dgm:cxn modelId="{0DBA327B-D609-A947-88E8-D6604ED15A1A}" type="presOf" srcId="{1925C02B-2B4D-4AC3-9181-DD19270288CE}" destId="{EC9901B5-26CF-402B-8C2E-A2C64FFBA05C}" srcOrd="0" destOrd="0" presId="urn:microsoft.com/office/officeart/2018/2/layout/IconVerticalSolidList"/>
    <dgm:cxn modelId="{2C2EF29A-BFD4-0241-9E24-3C73138A98F7}" type="presOf" srcId="{1926F1A2-7AC5-4AA4-9927-969998C20273}" destId="{99010F39-52F8-4AA3-9A7D-441F2E8B1C3A}" srcOrd="0" destOrd="0" presId="urn:microsoft.com/office/officeart/2018/2/layout/IconVerticalSolidList"/>
    <dgm:cxn modelId="{7F1535AC-30B2-4FB7-9785-805E23C6D35B}" srcId="{38AFBAD0-D4A4-465D-ABA5-2835382A31C7}" destId="{DC01B3FE-869A-40C2-9C80-AA2F3A2B21B4}" srcOrd="2" destOrd="0" parTransId="{C5327D1C-5683-41F4-8BC3-3AF7AEF7FB39}" sibTransId="{633A4FE3-5065-4A33-A5F6-6D18740F3723}"/>
    <dgm:cxn modelId="{37DD11E2-3DB4-44DD-9568-B89F3394CFBD}" type="presOf" srcId="{38AFBAD0-D4A4-465D-ABA5-2835382A31C7}" destId="{CF1E73ED-260A-4C7E-9610-AFE6D71752D8}" srcOrd="0" destOrd="0" presId="urn:microsoft.com/office/officeart/2018/2/layout/IconVerticalSolidList"/>
    <dgm:cxn modelId="{F5E52BE7-6803-2446-BBF0-FA31B12663A3}" type="presOf" srcId="{4BD46844-B64A-124E-9207-658D3FB80EB3}" destId="{90007A32-3C66-F040-BAA1-EE77475E1B4E}" srcOrd="0" destOrd="0" presId="urn:microsoft.com/office/officeart/2018/2/layout/IconVerticalSolidList"/>
    <dgm:cxn modelId="{367A8649-F595-774A-BD24-0B02225C9F56}" type="presParOf" srcId="{CF1E73ED-260A-4C7E-9610-AFE6D71752D8}" destId="{99425615-6ED1-4042-B598-1532A1D36D11}" srcOrd="0" destOrd="0" presId="urn:microsoft.com/office/officeart/2018/2/layout/IconVerticalSolidList"/>
    <dgm:cxn modelId="{5082124B-AB32-854A-BFFF-04A7F395CD0A}" type="presParOf" srcId="{99425615-6ED1-4042-B598-1532A1D36D11}" destId="{1194202A-1020-4C4C-811E-877034D59084}" srcOrd="0" destOrd="0" presId="urn:microsoft.com/office/officeart/2018/2/layout/IconVerticalSolidList"/>
    <dgm:cxn modelId="{68638965-C39E-8E40-B97E-38E8D11F3A10}" type="presParOf" srcId="{99425615-6ED1-4042-B598-1532A1D36D11}" destId="{E85AF601-1D8D-0E4E-8904-21D85E6DEC22}" srcOrd="1" destOrd="0" presId="urn:microsoft.com/office/officeart/2018/2/layout/IconVerticalSolidList"/>
    <dgm:cxn modelId="{034799E1-CACD-E747-B801-9CAE9D8826F3}" type="presParOf" srcId="{99425615-6ED1-4042-B598-1532A1D36D11}" destId="{2F93AE19-24DA-7B40-86F4-814D3CEB008F}" srcOrd="2" destOrd="0" presId="urn:microsoft.com/office/officeart/2018/2/layout/IconVerticalSolidList"/>
    <dgm:cxn modelId="{44D34382-4100-F346-9B91-645B0102BAD6}" type="presParOf" srcId="{99425615-6ED1-4042-B598-1532A1D36D11}" destId="{AD04229B-76E1-1D4C-BA68-6351822D5975}" srcOrd="3" destOrd="0" presId="urn:microsoft.com/office/officeart/2018/2/layout/IconVerticalSolidList"/>
    <dgm:cxn modelId="{758EC327-F7C6-F942-A954-A7A1D002762C}" type="presParOf" srcId="{CF1E73ED-260A-4C7E-9610-AFE6D71752D8}" destId="{94300D17-F5F2-5C44-A622-4C0C432F8615}" srcOrd="1" destOrd="0" presId="urn:microsoft.com/office/officeart/2018/2/layout/IconVerticalSolidList"/>
    <dgm:cxn modelId="{E0C5E0D2-638A-DE46-A429-CDCEA0833971}" type="presParOf" srcId="{CF1E73ED-260A-4C7E-9610-AFE6D71752D8}" destId="{6F6E9735-F769-7F4E-9B72-F189941F6242}" srcOrd="2" destOrd="0" presId="urn:microsoft.com/office/officeart/2018/2/layout/IconVerticalSolidList"/>
    <dgm:cxn modelId="{84F1D1E5-29D9-B44C-8F38-05EA00FAE03D}" type="presParOf" srcId="{6F6E9735-F769-7F4E-9B72-F189941F6242}" destId="{81347C72-C03E-5A4F-AE56-55F4BF60D913}" srcOrd="0" destOrd="0" presId="urn:microsoft.com/office/officeart/2018/2/layout/IconVerticalSolidList"/>
    <dgm:cxn modelId="{076C8C7B-74B5-FD42-8CB3-37182D08686B}" type="presParOf" srcId="{6F6E9735-F769-7F4E-9B72-F189941F6242}" destId="{A8A10008-27B3-3945-AF64-1A8CFF089F0B}" srcOrd="1" destOrd="0" presId="urn:microsoft.com/office/officeart/2018/2/layout/IconVerticalSolidList"/>
    <dgm:cxn modelId="{78C36C50-6669-1747-BC92-D54D44A3E037}" type="presParOf" srcId="{6F6E9735-F769-7F4E-9B72-F189941F6242}" destId="{9D321BF1-136F-4C4B-BD9F-5D8B6C2E64BC}" srcOrd="2" destOrd="0" presId="urn:microsoft.com/office/officeart/2018/2/layout/IconVerticalSolidList"/>
    <dgm:cxn modelId="{474FC0F8-D4D8-C244-B207-159ED7ECCCB2}" type="presParOf" srcId="{6F6E9735-F769-7F4E-9B72-F189941F6242}" destId="{90007A32-3C66-F040-BAA1-EE77475E1B4E}" srcOrd="3" destOrd="0" presId="urn:microsoft.com/office/officeart/2018/2/layout/IconVerticalSolidList"/>
    <dgm:cxn modelId="{9D444C51-D32A-9F4B-B306-D34E53B7A6F9}" type="presParOf" srcId="{CF1E73ED-260A-4C7E-9610-AFE6D71752D8}" destId="{72C04FAD-0421-754A-B7FF-632FD466E5CF}" srcOrd="3" destOrd="0" presId="urn:microsoft.com/office/officeart/2018/2/layout/IconVerticalSolidList"/>
    <dgm:cxn modelId="{30AC9B20-E67E-8648-8830-BCAB4D85B8C7}" type="presParOf" srcId="{CF1E73ED-260A-4C7E-9610-AFE6D71752D8}" destId="{BE6F62BF-9036-47D9-99D7-0A4E116E9147}" srcOrd="4" destOrd="0" presId="urn:microsoft.com/office/officeart/2018/2/layout/IconVerticalSolidList"/>
    <dgm:cxn modelId="{D0EA02A6-9512-2049-9653-7C5387CF342A}" type="presParOf" srcId="{BE6F62BF-9036-47D9-99D7-0A4E116E9147}" destId="{0EBF81E8-7B08-40DD-B8EC-3960D51A1FDB}" srcOrd="0" destOrd="0" presId="urn:microsoft.com/office/officeart/2018/2/layout/IconVerticalSolidList"/>
    <dgm:cxn modelId="{F0A5BCE5-441C-3E48-AEEE-0A7D71B0502F}" type="presParOf" srcId="{BE6F62BF-9036-47D9-99D7-0A4E116E9147}" destId="{BC0C8E4F-374D-412E-A615-013FFA89E030}" srcOrd="1" destOrd="0" presId="urn:microsoft.com/office/officeart/2018/2/layout/IconVerticalSolidList"/>
    <dgm:cxn modelId="{88300FCC-0A39-E14F-9AC6-51F638CA141A}" type="presParOf" srcId="{BE6F62BF-9036-47D9-99D7-0A4E116E9147}" destId="{F5604AD3-32BB-4447-A520-3C1CA9E2123F}" srcOrd="2" destOrd="0" presId="urn:microsoft.com/office/officeart/2018/2/layout/IconVerticalSolidList"/>
    <dgm:cxn modelId="{1E620ECA-C44E-F141-A146-354B89EE3305}" type="presParOf" srcId="{BE6F62BF-9036-47D9-99D7-0A4E116E9147}" destId="{DEB793C1-0FC3-41B9-B6C2-938600565337}" srcOrd="3" destOrd="0" presId="urn:microsoft.com/office/officeart/2018/2/layout/IconVerticalSolidList"/>
    <dgm:cxn modelId="{17A6ADA3-C8C3-784D-9B6C-B05ED17ABA0A}" type="presParOf" srcId="{CF1E73ED-260A-4C7E-9610-AFE6D71752D8}" destId="{FB5A8F41-1C04-48AD-9F92-F2E95470FD56}" srcOrd="5" destOrd="0" presId="urn:microsoft.com/office/officeart/2018/2/layout/IconVerticalSolidList"/>
    <dgm:cxn modelId="{94BD81E3-DB90-054C-B22A-4EAC5DF5B76D}" type="presParOf" srcId="{CF1E73ED-260A-4C7E-9610-AFE6D71752D8}" destId="{F7D4C6F1-2104-4A67-8466-35B7EBED8BAB}" srcOrd="6" destOrd="0" presId="urn:microsoft.com/office/officeart/2018/2/layout/IconVerticalSolidList"/>
    <dgm:cxn modelId="{E42EBC2F-8EFB-8349-9492-3A3788FC726A}" type="presParOf" srcId="{F7D4C6F1-2104-4A67-8466-35B7EBED8BAB}" destId="{2D537F80-FC01-4412-844C-1620F85C7868}" srcOrd="0" destOrd="0" presId="urn:microsoft.com/office/officeart/2018/2/layout/IconVerticalSolidList"/>
    <dgm:cxn modelId="{49D05B26-BDD6-7A48-99F9-FC69F0BCF8CB}" type="presParOf" srcId="{F7D4C6F1-2104-4A67-8466-35B7EBED8BAB}" destId="{15A3323B-4FB4-470E-8766-E3C0D3007A88}" srcOrd="1" destOrd="0" presId="urn:microsoft.com/office/officeart/2018/2/layout/IconVerticalSolidList"/>
    <dgm:cxn modelId="{AFF72F65-CB08-8A41-BB43-C177D62F0637}" type="presParOf" srcId="{F7D4C6F1-2104-4A67-8466-35B7EBED8BAB}" destId="{7552B001-C234-4C0B-B25D-E49937E8BC40}" srcOrd="2" destOrd="0" presId="urn:microsoft.com/office/officeart/2018/2/layout/IconVerticalSolidList"/>
    <dgm:cxn modelId="{331A6AD8-F7CA-174E-A714-844ECA3D3018}" type="presParOf" srcId="{F7D4C6F1-2104-4A67-8466-35B7EBED8BAB}" destId="{EC9901B5-26CF-402B-8C2E-A2C64FFBA05C}" srcOrd="3" destOrd="0" presId="urn:microsoft.com/office/officeart/2018/2/layout/IconVerticalSolidList"/>
    <dgm:cxn modelId="{A2CD51E9-36BA-D543-8408-B55EE5C4DCBC}" type="presParOf" srcId="{CF1E73ED-260A-4C7E-9610-AFE6D71752D8}" destId="{555EA756-17B7-4C6F-A38F-AD4189577DA9}" srcOrd="7" destOrd="0" presId="urn:microsoft.com/office/officeart/2018/2/layout/IconVerticalSolidList"/>
    <dgm:cxn modelId="{8B716646-D06E-5F40-B7CF-B0BF9CA2297C}" type="presParOf" srcId="{CF1E73ED-260A-4C7E-9610-AFE6D71752D8}" destId="{3A650846-0F3C-41AD-AF8D-F5E72AB23BE4}" srcOrd="8" destOrd="0" presId="urn:microsoft.com/office/officeart/2018/2/layout/IconVerticalSolidList"/>
    <dgm:cxn modelId="{2E663530-BB24-8C43-A1DC-29B52E411283}" type="presParOf" srcId="{3A650846-0F3C-41AD-AF8D-F5E72AB23BE4}" destId="{FC7FE084-618E-412D-9674-1322A5F5C170}" srcOrd="0" destOrd="0" presId="urn:microsoft.com/office/officeart/2018/2/layout/IconVerticalSolidList"/>
    <dgm:cxn modelId="{2708BF0B-07B5-5A4F-83F4-F86F3F93CC5D}" type="presParOf" srcId="{3A650846-0F3C-41AD-AF8D-F5E72AB23BE4}" destId="{A9996932-90C1-41C8-A5E3-588E136800F3}" srcOrd="1" destOrd="0" presId="urn:microsoft.com/office/officeart/2018/2/layout/IconVerticalSolidList"/>
    <dgm:cxn modelId="{DCC81304-A9B5-6D45-A297-0C7010666309}" type="presParOf" srcId="{3A650846-0F3C-41AD-AF8D-F5E72AB23BE4}" destId="{13150B0C-7533-42DE-9B20-2EE16C5478B1}" srcOrd="2" destOrd="0" presId="urn:microsoft.com/office/officeart/2018/2/layout/IconVerticalSolidList"/>
    <dgm:cxn modelId="{18A2604F-BEA2-7E47-899C-C9771DC74610}" type="presParOf" srcId="{3A650846-0F3C-41AD-AF8D-F5E72AB23BE4}" destId="{99010F39-52F8-4AA3-9A7D-441F2E8B1C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9667F-AB17-4833-BD6C-F171CCD248E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6E4A31-85A0-4D4C-B44C-A18173BC5F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Community: building relationships and giving back to Saratoga </a:t>
          </a:r>
        </a:p>
      </dgm:t>
    </dgm:pt>
    <dgm:pt modelId="{7E342C8F-45D4-4F1A-A103-13D458CE5A3A}" type="parTrans" cxnId="{B5CE6287-6E9F-4748-9366-F399611A8078}">
      <dgm:prSet/>
      <dgm:spPr/>
      <dgm:t>
        <a:bodyPr/>
        <a:lstStyle/>
        <a:p>
          <a:endParaRPr lang="en-US"/>
        </a:p>
      </dgm:t>
    </dgm:pt>
    <dgm:pt modelId="{DA32FA3C-19CC-4D83-A896-57A975D87B80}" type="sibTrans" cxnId="{B5CE6287-6E9F-4748-9366-F399611A8078}">
      <dgm:prSet/>
      <dgm:spPr/>
      <dgm:t>
        <a:bodyPr/>
        <a:lstStyle/>
        <a:p>
          <a:endParaRPr lang="en-US"/>
        </a:p>
      </dgm:t>
    </dgm:pt>
    <dgm:pt modelId="{C587948B-3D70-450B-8C1F-6C601CDB79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Small Batch Quality: premium, fresh ingredients</a:t>
          </a:r>
        </a:p>
      </dgm:t>
    </dgm:pt>
    <dgm:pt modelId="{2FC24CB3-761C-4ED1-BBEF-9C894432CA50}" type="parTrans" cxnId="{70132A31-6FAC-4766-92AF-188C00816780}">
      <dgm:prSet/>
      <dgm:spPr/>
      <dgm:t>
        <a:bodyPr/>
        <a:lstStyle/>
        <a:p>
          <a:endParaRPr lang="en-US"/>
        </a:p>
      </dgm:t>
    </dgm:pt>
    <dgm:pt modelId="{FC42257E-AC94-49C3-B817-EB0A9AFE3E94}" type="sibTrans" cxnId="{70132A31-6FAC-4766-92AF-188C00816780}">
      <dgm:prSet/>
      <dgm:spPr/>
      <dgm:t>
        <a:bodyPr/>
        <a:lstStyle/>
        <a:p>
          <a:endParaRPr lang="en-US"/>
        </a:p>
      </dgm:t>
    </dgm:pt>
    <dgm:pt modelId="{0F7E907C-3B3E-41BA-A2E7-D7A1E996B3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Sustainability: compostable bags</a:t>
          </a:r>
        </a:p>
      </dgm:t>
    </dgm:pt>
    <dgm:pt modelId="{A5D234FF-17D4-48C7-8239-458237F3B2F4}" type="parTrans" cxnId="{CF927E01-2180-4C74-8DD2-0B1DB6CDD9AA}">
      <dgm:prSet/>
      <dgm:spPr/>
      <dgm:t>
        <a:bodyPr/>
        <a:lstStyle/>
        <a:p>
          <a:endParaRPr lang="en-US"/>
        </a:p>
      </dgm:t>
    </dgm:pt>
    <dgm:pt modelId="{A3751A60-3A21-4F13-A5B4-BADE83EE2FFD}" type="sibTrans" cxnId="{CF927E01-2180-4C74-8DD2-0B1DB6CDD9AA}">
      <dgm:prSet/>
      <dgm:spPr/>
      <dgm:t>
        <a:bodyPr/>
        <a:lstStyle/>
        <a:p>
          <a:endParaRPr lang="en-US"/>
        </a:p>
      </dgm:t>
    </dgm:pt>
    <dgm:pt modelId="{75DDB1FB-4E89-4285-9F4D-0EC2370B7E16}" type="pres">
      <dgm:prSet presAssocID="{4449667F-AB17-4833-BD6C-F171CCD248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0E93E0-06B5-4FE4-A1A7-DC7CAC4C1734}" type="pres">
      <dgm:prSet presAssocID="{506E4A31-85A0-4D4C-B44C-A18173BC5F0B}" presName="hierRoot1" presStyleCnt="0"/>
      <dgm:spPr/>
    </dgm:pt>
    <dgm:pt modelId="{7F163E9F-89F8-4A5F-B772-F2E2A688BB3C}" type="pres">
      <dgm:prSet presAssocID="{506E4A31-85A0-4D4C-B44C-A18173BC5F0B}" presName="composite" presStyleCnt="0"/>
      <dgm:spPr/>
    </dgm:pt>
    <dgm:pt modelId="{AA2776CF-80C8-46C6-A761-AD662CE48DFA}" type="pres">
      <dgm:prSet presAssocID="{506E4A31-85A0-4D4C-B44C-A18173BC5F0B}" presName="background" presStyleLbl="node0" presStyleIdx="0" presStyleCnt="3"/>
      <dgm:spPr/>
    </dgm:pt>
    <dgm:pt modelId="{E810B76D-8373-4A10-9197-F08D8AD38AB0}" type="pres">
      <dgm:prSet presAssocID="{506E4A31-85A0-4D4C-B44C-A18173BC5F0B}" presName="text" presStyleLbl="fgAcc0" presStyleIdx="0" presStyleCnt="3">
        <dgm:presLayoutVars>
          <dgm:chPref val="3"/>
        </dgm:presLayoutVars>
      </dgm:prSet>
      <dgm:spPr/>
    </dgm:pt>
    <dgm:pt modelId="{E6647A17-A85A-4ED7-A09C-D828CA66EDDA}" type="pres">
      <dgm:prSet presAssocID="{506E4A31-85A0-4D4C-B44C-A18173BC5F0B}" presName="hierChild2" presStyleCnt="0"/>
      <dgm:spPr/>
    </dgm:pt>
    <dgm:pt modelId="{D8BC2554-20AA-4CB0-B9C0-E66FEDE35AAE}" type="pres">
      <dgm:prSet presAssocID="{C587948B-3D70-450B-8C1F-6C601CDB790F}" presName="hierRoot1" presStyleCnt="0"/>
      <dgm:spPr/>
    </dgm:pt>
    <dgm:pt modelId="{D15439B2-0197-4DC7-B2D3-412615D0B68B}" type="pres">
      <dgm:prSet presAssocID="{C587948B-3D70-450B-8C1F-6C601CDB790F}" presName="composite" presStyleCnt="0"/>
      <dgm:spPr/>
    </dgm:pt>
    <dgm:pt modelId="{58E2B450-4E19-4341-842B-F61E6B2C5D27}" type="pres">
      <dgm:prSet presAssocID="{C587948B-3D70-450B-8C1F-6C601CDB790F}" presName="background" presStyleLbl="node0" presStyleIdx="1" presStyleCnt="3"/>
      <dgm:spPr/>
    </dgm:pt>
    <dgm:pt modelId="{3B32797F-30FC-4F47-924A-AEDC134BAD14}" type="pres">
      <dgm:prSet presAssocID="{C587948B-3D70-450B-8C1F-6C601CDB790F}" presName="text" presStyleLbl="fgAcc0" presStyleIdx="1" presStyleCnt="3">
        <dgm:presLayoutVars>
          <dgm:chPref val="3"/>
        </dgm:presLayoutVars>
      </dgm:prSet>
      <dgm:spPr/>
    </dgm:pt>
    <dgm:pt modelId="{54D0DECB-879C-470F-BBCC-99078B0DDFFA}" type="pres">
      <dgm:prSet presAssocID="{C587948B-3D70-450B-8C1F-6C601CDB790F}" presName="hierChild2" presStyleCnt="0"/>
      <dgm:spPr/>
    </dgm:pt>
    <dgm:pt modelId="{78C1DD38-6FB2-45DC-AB9A-22549BB3CFE8}" type="pres">
      <dgm:prSet presAssocID="{0F7E907C-3B3E-41BA-A2E7-D7A1E996B322}" presName="hierRoot1" presStyleCnt="0"/>
      <dgm:spPr/>
    </dgm:pt>
    <dgm:pt modelId="{19EAE283-AF58-4728-8DBC-FF1375FCD3E3}" type="pres">
      <dgm:prSet presAssocID="{0F7E907C-3B3E-41BA-A2E7-D7A1E996B322}" presName="composite" presStyleCnt="0"/>
      <dgm:spPr/>
    </dgm:pt>
    <dgm:pt modelId="{4735C7A5-62F8-43D4-AA3F-DFCF56AAC4A5}" type="pres">
      <dgm:prSet presAssocID="{0F7E907C-3B3E-41BA-A2E7-D7A1E996B322}" presName="background" presStyleLbl="node0" presStyleIdx="2" presStyleCnt="3"/>
      <dgm:spPr/>
    </dgm:pt>
    <dgm:pt modelId="{A7F17136-6185-494D-B9FC-FCD104B1F020}" type="pres">
      <dgm:prSet presAssocID="{0F7E907C-3B3E-41BA-A2E7-D7A1E996B322}" presName="text" presStyleLbl="fgAcc0" presStyleIdx="2" presStyleCnt="3">
        <dgm:presLayoutVars>
          <dgm:chPref val="3"/>
        </dgm:presLayoutVars>
      </dgm:prSet>
      <dgm:spPr/>
    </dgm:pt>
    <dgm:pt modelId="{004F796D-6018-4C7C-8E46-1D7B546FA99A}" type="pres">
      <dgm:prSet presAssocID="{0F7E907C-3B3E-41BA-A2E7-D7A1E996B322}" presName="hierChild2" presStyleCnt="0"/>
      <dgm:spPr/>
    </dgm:pt>
  </dgm:ptLst>
  <dgm:cxnLst>
    <dgm:cxn modelId="{CF927E01-2180-4C74-8DD2-0B1DB6CDD9AA}" srcId="{4449667F-AB17-4833-BD6C-F171CCD248EE}" destId="{0F7E907C-3B3E-41BA-A2E7-D7A1E996B322}" srcOrd="2" destOrd="0" parTransId="{A5D234FF-17D4-48C7-8239-458237F3B2F4}" sibTransId="{A3751A60-3A21-4F13-A5B4-BADE83EE2FFD}"/>
    <dgm:cxn modelId="{7C71C92B-658D-4E6B-96B9-42DFB37A0042}" type="presOf" srcId="{C587948B-3D70-450B-8C1F-6C601CDB790F}" destId="{3B32797F-30FC-4F47-924A-AEDC134BAD14}" srcOrd="0" destOrd="0" presId="urn:microsoft.com/office/officeart/2005/8/layout/hierarchy1"/>
    <dgm:cxn modelId="{70132A31-6FAC-4766-92AF-188C00816780}" srcId="{4449667F-AB17-4833-BD6C-F171CCD248EE}" destId="{C587948B-3D70-450B-8C1F-6C601CDB790F}" srcOrd="1" destOrd="0" parTransId="{2FC24CB3-761C-4ED1-BBEF-9C894432CA50}" sibTransId="{FC42257E-AC94-49C3-B817-EB0A9AFE3E94}"/>
    <dgm:cxn modelId="{B5CE6287-6E9F-4748-9366-F399611A8078}" srcId="{4449667F-AB17-4833-BD6C-F171CCD248EE}" destId="{506E4A31-85A0-4D4C-B44C-A18173BC5F0B}" srcOrd="0" destOrd="0" parTransId="{7E342C8F-45D4-4F1A-A103-13D458CE5A3A}" sibTransId="{DA32FA3C-19CC-4D83-A896-57A975D87B80}"/>
    <dgm:cxn modelId="{DE0A308B-CFE8-4707-981D-119C3EB52E89}" type="presOf" srcId="{4449667F-AB17-4833-BD6C-F171CCD248EE}" destId="{75DDB1FB-4E89-4285-9F4D-0EC2370B7E16}" srcOrd="0" destOrd="0" presId="urn:microsoft.com/office/officeart/2005/8/layout/hierarchy1"/>
    <dgm:cxn modelId="{AF105E9D-2F5B-4843-ACB6-8AAA2F0BFA32}" type="presOf" srcId="{506E4A31-85A0-4D4C-B44C-A18173BC5F0B}" destId="{E810B76D-8373-4A10-9197-F08D8AD38AB0}" srcOrd="0" destOrd="0" presId="urn:microsoft.com/office/officeart/2005/8/layout/hierarchy1"/>
    <dgm:cxn modelId="{A25555FA-69BA-4D5E-8516-B78A03F88465}" type="presOf" srcId="{0F7E907C-3B3E-41BA-A2E7-D7A1E996B322}" destId="{A7F17136-6185-494D-B9FC-FCD104B1F020}" srcOrd="0" destOrd="0" presId="urn:microsoft.com/office/officeart/2005/8/layout/hierarchy1"/>
    <dgm:cxn modelId="{9BCAC401-CB32-4425-BA81-4AE97793EA30}" type="presParOf" srcId="{75DDB1FB-4E89-4285-9F4D-0EC2370B7E16}" destId="{F00E93E0-06B5-4FE4-A1A7-DC7CAC4C1734}" srcOrd="0" destOrd="0" presId="urn:microsoft.com/office/officeart/2005/8/layout/hierarchy1"/>
    <dgm:cxn modelId="{86B303C0-4514-4A62-91F9-1D279100AF87}" type="presParOf" srcId="{F00E93E0-06B5-4FE4-A1A7-DC7CAC4C1734}" destId="{7F163E9F-89F8-4A5F-B772-F2E2A688BB3C}" srcOrd="0" destOrd="0" presId="urn:microsoft.com/office/officeart/2005/8/layout/hierarchy1"/>
    <dgm:cxn modelId="{8C1F453F-301F-4783-97A8-3F4E41E077AA}" type="presParOf" srcId="{7F163E9F-89F8-4A5F-B772-F2E2A688BB3C}" destId="{AA2776CF-80C8-46C6-A761-AD662CE48DFA}" srcOrd="0" destOrd="0" presId="urn:microsoft.com/office/officeart/2005/8/layout/hierarchy1"/>
    <dgm:cxn modelId="{0C2C168A-52DE-4FCC-9269-09B77166ED00}" type="presParOf" srcId="{7F163E9F-89F8-4A5F-B772-F2E2A688BB3C}" destId="{E810B76D-8373-4A10-9197-F08D8AD38AB0}" srcOrd="1" destOrd="0" presId="urn:microsoft.com/office/officeart/2005/8/layout/hierarchy1"/>
    <dgm:cxn modelId="{80693111-13A2-4E8E-8856-2CE6B2A658F8}" type="presParOf" srcId="{F00E93E0-06B5-4FE4-A1A7-DC7CAC4C1734}" destId="{E6647A17-A85A-4ED7-A09C-D828CA66EDDA}" srcOrd="1" destOrd="0" presId="urn:microsoft.com/office/officeart/2005/8/layout/hierarchy1"/>
    <dgm:cxn modelId="{4B328F02-DA92-4CAA-9AD2-36B6805CB781}" type="presParOf" srcId="{75DDB1FB-4E89-4285-9F4D-0EC2370B7E16}" destId="{D8BC2554-20AA-4CB0-B9C0-E66FEDE35AAE}" srcOrd="1" destOrd="0" presId="urn:microsoft.com/office/officeart/2005/8/layout/hierarchy1"/>
    <dgm:cxn modelId="{0AAEE097-E104-4ABE-B6DC-E9C72C36F3B8}" type="presParOf" srcId="{D8BC2554-20AA-4CB0-B9C0-E66FEDE35AAE}" destId="{D15439B2-0197-4DC7-B2D3-412615D0B68B}" srcOrd="0" destOrd="0" presId="urn:microsoft.com/office/officeart/2005/8/layout/hierarchy1"/>
    <dgm:cxn modelId="{0B14D80E-66AD-4F73-B649-CBD7AAEBA84D}" type="presParOf" srcId="{D15439B2-0197-4DC7-B2D3-412615D0B68B}" destId="{58E2B450-4E19-4341-842B-F61E6B2C5D27}" srcOrd="0" destOrd="0" presId="urn:microsoft.com/office/officeart/2005/8/layout/hierarchy1"/>
    <dgm:cxn modelId="{821A4750-E0AA-47BC-81DE-5F5BF7006C96}" type="presParOf" srcId="{D15439B2-0197-4DC7-B2D3-412615D0B68B}" destId="{3B32797F-30FC-4F47-924A-AEDC134BAD14}" srcOrd="1" destOrd="0" presId="urn:microsoft.com/office/officeart/2005/8/layout/hierarchy1"/>
    <dgm:cxn modelId="{A7A8BCE3-EF03-434F-95B2-81BEA6933E79}" type="presParOf" srcId="{D8BC2554-20AA-4CB0-B9C0-E66FEDE35AAE}" destId="{54D0DECB-879C-470F-BBCC-99078B0DDFFA}" srcOrd="1" destOrd="0" presId="urn:microsoft.com/office/officeart/2005/8/layout/hierarchy1"/>
    <dgm:cxn modelId="{C3B26FF7-8C68-4900-8062-02253422963F}" type="presParOf" srcId="{75DDB1FB-4E89-4285-9F4D-0EC2370B7E16}" destId="{78C1DD38-6FB2-45DC-AB9A-22549BB3CFE8}" srcOrd="2" destOrd="0" presId="urn:microsoft.com/office/officeart/2005/8/layout/hierarchy1"/>
    <dgm:cxn modelId="{0DAB45BD-831F-4809-AF6D-D1C1E0680C14}" type="presParOf" srcId="{78C1DD38-6FB2-45DC-AB9A-22549BB3CFE8}" destId="{19EAE283-AF58-4728-8DBC-FF1375FCD3E3}" srcOrd="0" destOrd="0" presId="urn:microsoft.com/office/officeart/2005/8/layout/hierarchy1"/>
    <dgm:cxn modelId="{D015C25A-A343-4874-98C7-EAD153C290CF}" type="presParOf" srcId="{19EAE283-AF58-4728-8DBC-FF1375FCD3E3}" destId="{4735C7A5-62F8-43D4-AA3F-DFCF56AAC4A5}" srcOrd="0" destOrd="0" presId="urn:microsoft.com/office/officeart/2005/8/layout/hierarchy1"/>
    <dgm:cxn modelId="{876276A0-4E94-4AB7-851A-D62504F655E0}" type="presParOf" srcId="{19EAE283-AF58-4728-8DBC-FF1375FCD3E3}" destId="{A7F17136-6185-494D-B9FC-FCD104B1F020}" srcOrd="1" destOrd="0" presId="urn:microsoft.com/office/officeart/2005/8/layout/hierarchy1"/>
    <dgm:cxn modelId="{0021E366-01B2-470E-9884-F2383FF29C08}" type="presParOf" srcId="{78C1DD38-6FB2-45DC-AB9A-22549BB3CFE8}" destId="{004F796D-6018-4C7C-8E46-1D7B546FA99A}" srcOrd="1" destOrd="0" presId="urn:microsoft.com/office/officeart/2005/8/layout/hierarchy1"/>
  </dgm:cxnLst>
  <dgm:bg>
    <a:noFill/>
  </dgm:bg>
  <dgm:whole>
    <a:ln w="25400">
      <a:solidFill>
        <a:srgbClr val="FE1D8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C9B6B3-B09B-4DB4-A6B4-14B043449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6BCD2D-D11A-4957-9FF7-62F2E2563F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Wellness, health, and clean ingredient conscious snackers</a:t>
          </a:r>
        </a:p>
      </dgm:t>
    </dgm:pt>
    <dgm:pt modelId="{30EF252D-8184-4A52-8568-951B4BE84698}" type="parTrans" cxnId="{FBAB0521-938D-4FA8-9F59-91DE2DFA0E82}">
      <dgm:prSet/>
      <dgm:spPr/>
      <dgm:t>
        <a:bodyPr/>
        <a:lstStyle/>
        <a:p>
          <a:endParaRPr lang="en-US"/>
        </a:p>
      </dgm:t>
    </dgm:pt>
    <dgm:pt modelId="{E66EF02E-A0C2-4769-98F5-722B24040C8A}" type="sibTrans" cxnId="{FBAB0521-938D-4FA8-9F59-91DE2DFA0E82}">
      <dgm:prSet/>
      <dgm:spPr/>
      <dgm:t>
        <a:bodyPr/>
        <a:lstStyle/>
        <a:p>
          <a:endParaRPr lang="en-US"/>
        </a:p>
      </dgm:t>
    </dgm:pt>
    <dgm:pt modelId="{45EDDA6E-1787-434F-9C0E-9888D932E8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Busy individuals who need portable, easy to bring on the go snacks </a:t>
          </a:r>
        </a:p>
      </dgm:t>
    </dgm:pt>
    <dgm:pt modelId="{30A61CFD-1480-451F-852F-01853B54E7B3}" type="parTrans" cxnId="{BC5E4F99-C86F-4536-A365-4FD80F7EC95F}">
      <dgm:prSet/>
      <dgm:spPr/>
      <dgm:t>
        <a:bodyPr/>
        <a:lstStyle/>
        <a:p>
          <a:endParaRPr lang="en-US"/>
        </a:p>
      </dgm:t>
    </dgm:pt>
    <dgm:pt modelId="{D7DD040B-1FD3-492F-B314-C432BE4643F8}" type="sibTrans" cxnId="{BC5E4F99-C86F-4536-A365-4FD80F7EC95F}">
      <dgm:prSet/>
      <dgm:spPr/>
      <dgm:t>
        <a:bodyPr/>
        <a:lstStyle/>
        <a:p>
          <a:endParaRPr lang="en-US"/>
        </a:p>
      </dgm:t>
    </dgm:pt>
    <dgm:pt modelId="{20E22B09-D1C3-4E2D-ADDD-3A27B41B53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People who care about the community and want to support brands that give back</a:t>
          </a:r>
        </a:p>
      </dgm:t>
    </dgm:pt>
    <dgm:pt modelId="{4A362159-672C-4D72-8240-B718B8F8BD3B}" type="parTrans" cxnId="{45339255-2C4A-415A-9BB5-B13D1A9F1E48}">
      <dgm:prSet/>
      <dgm:spPr/>
      <dgm:t>
        <a:bodyPr/>
        <a:lstStyle/>
        <a:p>
          <a:endParaRPr lang="en-US"/>
        </a:p>
      </dgm:t>
    </dgm:pt>
    <dgm:pt modelId="{7BF93EED-A71A-49E3-BCFF-A921C650732C}" type="sibTrans" cxnId="{45339255-2C4A-415A-9BB5-B13D1A9F1E48}">
      <dgm:prSet/>
      <dgm:spPr/>
      <dgm:t>
        <a:bodyPr/>
        <a:lstStyle/>
        <a:p>
          <a:endParaRPr lang="en-US"/>
        </a:p>
      </dgm:t>
    </dgm:pt>
    <dgm:pt modelId="{D79D6AD9-BEFC-4ABD-965E-7242D0F4AA97}" type="pres">
      <dgm:prSet presAssocID="{18C9B6B3-B09B-4DB4-A6B4-14B043449B04}" presName="root" presStyleCnt="0">
        <dgm:presLayoutVars>
          <dgm:dir/>
          <dgm:resizeHandles val="exact"/>
        </dgm:presLayoutVars>
      </dgm:prSet>
      <dgm:spPr/>
    </dgm:pt>
    <dgm:pt modelId="{0B908572-9473-40BF-8D4D-C62A285049FF}" type="pres">
      <dgm:prSet presAssocID="{7A6BCD2D-D11A-4957-9FF7-62F2E2563F14}" presName="compNode" presStyleCnt="0"/>
      <dgm:spPr/>
    </dgm:pt>
    <dgm:pt modelId="{06944B45-013F-4023-BE40-D84E114A44CB}" type="pres">
      <dgm:prSet presAssocID="{7A6BCD2D-D11A-4957-9FF7-62F2E2563F14}" presName="bgRect" presStyleLbl="bgShp" presStyleIdx="0" presStyleCnt="3"/>
      <dgm:spPr/>
    </dgm:pt>
    <dgm:pt modelId="{6A6B7FFB-CE69-4D2A-9FE7-41B374364622}" type="pres">
      <dgm:prSet presAssocID="{7A6BCD2D-D11A-4957-9FF7-62F2E2563F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B5760060-67AB-4825-BF9B-9B14525C1545}" type="pres">
      <dgm:prSet presAssocID="{7A6BCD2D-D11A-4957-9FF7-62F2E2563F14}" presName="spaceRect" presStyleCnt="0"/>
      <dgm:spPr/>
    </dgm:pt>
    <dgm:pt modelId="{0194ED95-A6DE-4BD0-880A-83A2B6024197}" type="pres">
      <dgm:prSet presAssocID="{7A6BCD2D-D11A-4957-9FF7-62F2E2563F14}" presName="parTx" presStyleLbl="revTx" presStyleIdx="0" presStyleCnt="3">
        <dgm:presLayoutVars>
          <dgm:chMax val="0"/>
          <dgm:chPref val="0"/>
        </dgm:presLayoutVars>
      </dgm:prSet>
      <dgm:spPr/>
    </dgm:pt>
    <dgm:pt modelId="{A39A58D6-3903-4B30-B7EB-8B5FEEA151CA}" type="pres">
      <dgm:prSet presAssocID="{E66EF02E-A0C2-4769-98F5-722B24040C8A}" presName="sibTrans" presStyleCnt="0"/>
      <dgm:spPr/>
    </dgm:pt>
    <dgm:pt modelId="{C57E7F9E-3290-4B81-8864-50CFEF8AB739}" type="pres">
      <dgm:prSet presAssocID="{45EDDA6E-1787-434F-9C0E-9888D932E8BD}" presName="compNode" presStyleCnt="0"/>
      <dgm:spPr/>
    </dgm:pt>
    <dgm:pt modelId="{161C21A3-7E0D-4F0F-84DF-02EFCE01200B}" type="pres">
      <dgm:prSet presAssocID="{45EDDA6E-1787-434F-9C0E-9888D932E8BD}" presName="bgRect" presStyleLbl="bgShp" presStyleIdx="1" presStyleCnt="3"/>
      <dgm:spPr/>
    </dgm:pt>
    <dgm:pt modelId="{1E1E1244-A2CB-425A-B220-BB4CF24D99BE}" type="pres">
      <dgm:prSet presAssocID="{45EDDA6E-1787-434F-9C0E-9888D932E8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B247C814-45B7-4BA8-8E5A-60CD82B57B49}" type="pres">
      <dgm:prSet presAssocID="{45EDDA6E-1787-434F-9C0E-9888D932E8BD}" presName="spaceRect" presStyleCnt="0"/>
      <dgm:spPr/>
    </dgm:pt>
    <dgm:pt modelId="{5F4DBEE3-82BF-428F-BD2E-30782714D11D}" type="pres">
      <dgm:prSet presAssocID="{45EDDA6E-1787-434F-9C0E-9888D932E8BD}" presName="parTx" presStyleLbl="revTx" presStyleIdx="1" presStyleCnt="3">
        <dgm:presLayoutVars>
          <dgm:chMax val="0"/>
          <dgm:chPref val="0"/>
        </dgm:presLayoutVars>
      </dgm:prSet>
      <dgm:spPr/>
    </dgm:pt>
    <dgm:pt modelId="{35906F1B-8915-48C2-B522-E48CBE326D7B}" type="pres">
      <dgm:prSet presAssocID="{D7DD040B-1FD3-492F-B314-C432BE4643F8}" presName="sibTrans" presStyleCnt="0"/>
      <dgm:spPr/>
    </dgm:pt>
    <dgm:pt modelId="{021B348E-5D94-4206-97C0-8D9F4FFA0557}" type="pres">
      <dgm:prSet presAssocID="{20E22B09-D1C3-4E2D-ADDD-3A27B41B5345}" presName="compNode" presStyleCnt="0"/>
      <dgm:spPr/>
    </dgm:pt>
    <dgm:pt modelId="{A72EE1F9-2578-4CD4-AB17-7BE97AAD5BF6}" type="pres">
      <dgm:prSet presAssocID="{20E22B09-D1C3-4E2D-ADDD-3A27B41B5345}" presName="bgRect" presStyleLbl="bgShp" presStyleIdx="2" presStyleCnt="3"/>
      <dgm:spPr/>
    </dgm:pt>
    <dgm:pt modelId="{57E145B8-EA3B-472E-9987-F12C78E6EAD4}" type="pres">
      <dgm:prSet presAssocID="{20E22B09-D1C3-4E2D-ADDD-3A27B41B53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A8D570C-E4C8-4CB6-AD6A-02A94CCC1083}" type="pres">
      <dgm:prSet presAssocID="{20E22B09-D1C3-4E2D-ADDD-3A27B41B5345}" presName="spaceRect" presStyleCnt="0"/>
      <dgm:spPr/>
    </dgm:pt>
    <dgm:pt modelId="{CB73FF38-B301-4BB7-AE20-BA004477D786}" type="pres">
      <dgm:prSet presAssocID="{20E22B09-D1C3-4E2D-ADDD-3A27B41B534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042291B-5562-41C5-8249-211AA3F074B5}" type="presOf" srcId="{7A6BCD2D-D11A-4957-9FF7-62F2E2563F14}" destId="{0194ED95-A6DE-4BD0-880A-83A2B6024197}" srcOrd="0" destOrd="0" presId="urn:microsoft.com/office/officeart/2018/2/layout/IconVerticalSolidList"/>
    <dgm:cxn modelId="{FBAB0521-938D-4FA8-9F59-91DE2DFA0E82}" srcId="{18C9B6B3-B09B-4DB4-A6B4-14B043449B04}" destId="{7A6BCD2D-D11A-4957-9FF7-62F2E2563F14}" srcOrd="0" destOrd="0" parTransId="{30EF252D-8184-4A52-8568-951B4BE84698}" sibTransId="{E66EF02E-A0C2-4769-98F5-722B24040C8A}"/>
    <dgm:cxn modelId="{199D6B53-47CF-45AF-B99D-8E228B521CCE}" type="presOf" srcId="{45EDDA6E-1787-434F-9C0E-9888D932E8BD}" destId="{5F4DBEE3-82BF-428F-BD2E-30782714D11D}" srcOrd="0" destOrd="0" presId="urn:microsoft.com/office/officeart/2018/2/layout/IconVerticalSolidList"/>
    <dgm:cxn modelId="{45339255-2C4A-415A-9BB5-B13D1A9F1E48}" srcId="{18C9B6B3-B09B-4DB4-A6B4-14B043449B04}" destId="{20E22B09-D1C3-4E2D-ADDD-3A27B41B5345}" srcOrd="2" destOrd="0" parTransId="{4A362159-672C-4D72-8240-B718B8F8BD3B}" sibTransId="{7BF93EED-A71A-49E3-BCFF-A921C650732C}"/>
    <dgm:cxn modelId="{D8037194-AD2E-493B-BF6C-2DC4E40F7BC8}" type="presOf" srcId="{18C9B6B3-B09B-4DB4-A6B4-14B043449B04}" destId="{D79D6AD9-BEFC-4ABD-965E-7242D0F4AA97}" srcOrd="0" destOrd="0" presId="urn:microsoft.com/office/officeart/2018/2/layout/IconVerticalSolidList"/>
    <dgm:cxn modelId="{BC5E4F99-C86F-4536-A365-4FD80F7EC95F}" srcId="{18C9B6B3-B09B-4DB4-A6B4-14B043449B04}" destId="{45EDDA6E-1787-434F-9C0E-9888D932E8BD}" srcOrd="1" destOrd="0" parTransId="{30A61CFD-1480-451F-852F-01853B54E7B3}" sibTransId="{D7DD040B-1FD3-492F-B314-C432BE4643F8}"/>
    <dgm:cxn modelId="{D42567CA-E52C-4037-9514-F985D6FFAD10}" type="presOf" srcId="{20E22B09-D1C3-4E2D-ADDD-3A27B41B5345}" destId="{CB73FF38-B301-4BB7-AE20-BA004477D786}" srcOrd="0" destOrd="0" presId="urn:microsoft.com/office/officeart/2018/2/layout/IconVerticalSolidList"/>
    <dgm:cxn modelId="{88C9ABDC-FE59-4261-8E9C-5625D0F21CB1}" type="presParOf" srcId="{D79D6AD9-BEFC-4ABD-965E-7242D0F4AA97}" destId="{0B908572-9473-40BF-8D4D-C62A285049FF}" srcOrd="0" destOrd="0" presId="urn:microsoft.com/office/officeart/2018/2/layout/IconVerticalSolidList"/>
    <dgm:cxn modelId="{6C6F3C35-1E8C-4D07-8EE9-27DDBA013C78}" type="presParOf" srcId="{0B908572-9473-40BF-8D4D-C62A285049FF}" destId="{06944B45-013F-4023-BE40-D84E114A44CB}" srcOrd="0" destOrd="0" presId="urn:microsoft.com/office/officeart/2018/2/layout/IconVerticalSolidList"/>
    <dgm:cxn modelId="{C19AA177-A9ED-4FD8-B134-A0DB2AC0664A}" type="presParOf" srcId="{0B908572-9473-40BF-8D4D-C62A285049FF}" destId="{6A6B7FFB-CE69-4D2A-9FE7-41B374364622}" srcOrd="1" destOrd="0" presId="urn:microsoft.com/office/officeart/2018/2/layout/IconVerticalSolidList"/>
    <dgm:cxn modelId="{BD6FC4EB-EF65-4DF9-9226-3A3FB025B188}" type="presParOf" srcId="{0B908572-9473-40BF-8D4D-C62A285049FF}" destId="{B5760060-67AB-4825-BF9B-9B14525C1545}" srcOrd="2" destOrd="0" presId="urn:microsoft.com/office/officeart/2018/2/layout/IconVerticalSolidList"/>
    <dgm:cxn modelId="{D4497319-33C9-4DA8-AD45-2205861EB8E4}" type="presParOf" srcId="{0B908572-9473-40BF-8D4D-C62A285049FF}" destId="{0194ED95-A6DE-4BD0-880A-83A2B6024197}" srcOrd="3" destOrd="0" presId="urn:microsoft.com/office/officeart/2018/2/layout/IconVerticalSolidList"/>
    <dgm:cxn modelId="{5711562B-C63A-44FF-BB95-AD31FF29F996}" type="presParOf" srcId="{D79D6AD9-BEFC-4ABD-965E-7242D0F4AA97}" destId="{A39A58D6-3903-4B30-B7EB-8B5FEEA151CA}" srcOrd="1" destOrd="0" presId="urn:microsoft.com/office/officeart/2018/2/layout/IconVerticalSolidList"/>
    <dgm:cxn modelId="{42A15C8B-DD4E-4735-880C-2FD9F093B3D8}" type="presParOf" srcId="{D79D6AD9-BEFC-4ABD-965E-7242D0F4AA97}" destId="{C57E7F9E-3290-4B81-8864-50CFEF8AB739}" srcOrd="2" destOrd="0" presId="urn:microsoft.com/office/officeart/2018/2/layout/IconVerticalSolidList"/>
    <dgm:cxn modelId="{90F08919-A20F-4D5C-9F79-E7BE9815C0F7}" type="presParOf" srcId="{C57E7F9E-3290-4B81-8864-50CFEF8AB739}" destId="{161C21A3-7E0D-4F0F-84DF-02EFCE01200B}" srcOrd="0" destOrd="0" presId="urn:microsoft.com/office/officeart/2018/2/layout/IconVerticalSolidList"/>
    <dgm:cxn modelId="{61A4B0CC-4322-4FA9-981A-F043795CC1D7}" type="presParOf" srcId="{C57E7F9E-3290-4B81-8864-50CFEF8AB739}" destId="{1E1E1244-A2CB-425A-B220-BB4CF24D99BE}" srcOrd="1" destOrd="0" presId="urn:microsoft.com/office/officeart/2018/2/layout/IconVerticalSolidList"/>
    <dgm:cxn modelId="{DF188D5C-D94F-4064-8C2C-6F878ADA87CA}" type="presParOf" srcId="{C57E7F9E-3290-4B81-8864-50CFEF8AB739}" destId="{B247C814-45B7-4BA8-8E5A-60CD82B57B49}" srcOrd="2" destOrd="0" presId="urn:microsoft.com/office/officeart/2018/2/layout/IconVerticalSolidList"/>
    <dgm:cxn modelId="{4256DAA4-B6BC-41A7-A74B-78BBEB078A09}" type="presParOf" srcId="{C57E7F9E-3290-4B81-8864-50CFEF8AB739}" destId="{5F4DBEE3-82BF-428F-BD2E-30782714D11D}" srcOrd="3" destOrd="0" presId="urn:microsoft.com/office/officeart/2018/2/layout/IconVerticalSolidList"/>
    <dgm:cxn modelId="{B784F57A-10A4-4079-9A52-1D857546402B}" type="presParOf" srcId="{D79D6AD9-BEFC-4ABD-965E-7242D0F4AA97}" destId="{35906F1B-8915-48C2-B522-E48CBE326D7B}" srcOrd="3" destOrd="0" presId="urn:microsoft.com/office/officeart/2018/2/layout/IconVerticalSolidList"/>
    <dgm:cxn modelId="{613A363F-9B40-4D4B-98AC-1DE8178BA051}" type="presParOf" srcId="{D79D6AD9-BEFC-4ABD-965E-7242D0F4AA97}" destId="{021B348E-5D94-4206-97C0-8D9F4FFA0557}" srcOrd="4" destOrd="0" presId="urn:microsoft.com/office/officeart/2018/2/layout/IconVerticalSolidList"/>
    <dgm:cxn modelId="{19885FEC-1212-4A8C-AFD0-DE5950341F70}" type="presParOf" srcId="{021B348E-5D94-4206-97C0-8D9F4FFA0557}" destId="{A72EE1F9-2578-4CD4-AB17-7BE97AAD5BF6}" srcOrd="0" destOrd="0" presId="urn:microsoft.com/office/officeart/2018/2/layout/IconVerticalSolidList"/>
    <dgm:cxn modelId="{A12B03C9-2744-446A-8A7E-875A67D6A934}" type="presParOf" srcId="{021B348E-5D94-4206-97C0-8D9F4FFA0557}" destId="{57E145B8-EA3B-472E-9987-F12C78E6EAD4}" srcOrd="1" destOrd="0" presId="urn:microsoft.com/office/officeart/2018/2/layout/IconVerticalSolidList"/>
    <dgm:cxn modelId="{C19235CB-4E9E-4A07-9051-A4FC2DC37D05}" type="presParOf" srcId="{021B348E-5D94-4206-97C0-8D9F4FFA0557}" destId="{DA8D570C-E4C8-4CB6-AD6A-02A94CCC1083}" srcOrd="2" destOrd="0" presId="urn:microsoft.com/office/officeart/2018/2/layout/IconVerticalSolidList"/>
    <dgm:cxn modelId="{AD74F261-3FF4-4DB6-8EB6-AFE13809E1F2}" type="presParOf" srcId="{021B348E-5D94-4206-97C0-8D9F4FFA0557}" destId="{CB73FF38-B301-4BB7-AE20-BA004477D7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C9B6B3-B09B-4DB4-A6B4-14B043449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D78304-01DB-3147-BF12-9D3631CA1A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Community Driven: </a:t>
          </a:r>
          <a:r>
            <a:rPr lang="en-US"/>
            <a:t>Gives back and supports Saratoga causes</a:t>
          </a:r>
        </a:p>
      </dgm:t>
    </dgm:pt>
    <dgm:pt modelId="{7A5A482C-6C0C-BD4C-97B9-D35EEAF028AE}" type="parTrans" cxnId="{69F262F6-8431-424A-AE95-937AA7A63D66}">
      <dgm:prSet/>
      <dgm:spPr/>
      <dgm:t>
        <a:bodyPr/>
        <a:lstStyle/>
        <a:p>
          <a:endParaRPr lang="en-US"/>
        </a:p>
      </dgm:t>
    </dgm:pt>
    <dgm:pt modelId="{E58FB914-CDC6-9047-8CD4-16BDF99653B7}" type="sibTrans" cxnId="{69F262F6-8431-424A-AE95-937AA7A63D66}">
      <dgm:prSet/>
      <dgm:spPr/>
      <dgm:t>
        <a:bodyPr/>
        <a:lstStyle/>
        <a:p>
          <a:endParaRPr lang="en-US"/>
        </a:p>
      </dgm:t>
    </dgm:pt>
    <dgm:pt modelId="{1E61E974-CED5-034F-901C-1B4DBD373B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Innovation Flavors: </a:t>
          </a:r>
          <a:r>
            <a:rPr lang="en-US"/>
            <a:t>Creative and bold combinations that stand out</a:t>
          </a:r>
        </a:p>
      </dgm:t>
    </dgm:pt>
    <dgm:pt modelId="{C44137B1-8B69-514C-A1EA-742A4158AC00}" type="parTrans" cxnId="{002C7138-3033-C848-AE48-FD797142C262}">
      <dgm:prSet/>
      <dgm:spPr/>
      <dgm:t>
        <a:bodyPr/>
        <a:lstStyle/>
        <a:p>
          <a:endParaRPr lang="en-US"/>
        </a:p>
      </dgm:t>
    </dgm:pt>
    <dgm:pt modelId="{8405F50B-7B1D-0F44-A122-15504ABA7EC7}" type="sibTrans" cxnId="{002C7138-3033-C848-AE48-FD797142C262}">
      <dgm:prSet/>
      <dgm:spPr/>
      <dgm:t>
        <a:bodyPr/>
        <a:lstStyle/>
        <a:p>
          <a:endParaRPr lang="en-US"/>
        </a:p>
      </dgm:t>
    </dgm:pt>
    <dgm:pt modelId="{AB3355D5-3AF4-BC4E-818B-CB670BF13B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Versatile Product Line: </a:t>
          </a:r>
          <a:r>
            <a:rPr lang="en-US"/>
            <a:t>Bars, clusters, and protein bombs for any occasion</a:t>
          </a:r>
        </a:p>
      </dgm:t>
    </dgm:pt>
    <dgm:pt modelId="{23212A54-0BE2-9F4C-B4CD-666884367C01}" type="parTrans" cxnId="{82CEE47E-8A0F-A649-8376-062F9B7F588D}">
      <dgm:prSet/>
      <dgm:spPr/>
      <dgm:t>
        <a:bodyPr/>
        <a:lstStyle/>
        <a:p>
          <a:endParaRPr lang="en-US"/>
        </a:p>
      </dgm:t>
    </dgm:pt>
    <dgm:pt modelId="{E582C7B1-B851-7C40-B85F-058E6947E66A}" type="sibTrans" cxnId="{82CEE47E-8A0F-A649-8376-062F9B7F588D}">
      <dgm:prSet/>
      <dgm:spPr/>
      <dgm:t>
        <a:bodyPr/>
        <a:lstStyle/>
        <a:p>
          <a:endParaRPr lang="en-US"/>
        </a:p>
      </dgm:t>
    </dgm:pt>
    <dgm:pt modelId="{4D0CEB5D-006D-074B-9F50-9DF6F23FE7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Sustainable Packaging: </a:t>
          </a:r>
          <a:r>
            <a:rPr lang="en-US"/>
            <a:t>Eco-friendly, compostable materials that reduce waste</a:t>
          </a:r>
        </a:p>
      </dgm:t>
    </dgm:pt>
    <dgm:pt modelId="{612CB3F2-7CFC-4343-A11C-86081C6541B7}" type="parTrans" cxnId="{73BB1489-D514-B34B-907B-904CD6B9E9E3}">
      <dgm:prSet/>
      <dgm:spPr/>
      <dgm:t>
        <a:bodyPr/>
        <a:lstStyle/>
        <a:p>
          <a:endParaRPr lang="en-US"/>
        </a:p>
      </dgm:t>
    </dgm:pt>
    <dgm:pt modelId="{DB8F212C-0DD0-CA40-B544-04CFD4390457}" type="sibTrans" cxnId="{73BB1489-D514-B34B-907B-904CD6B9E9E3}">
      <dgm:prSet/>
      <dgm:spPr/>
      <dgm:t>
        <a:bodyPr/>
        <a:lstStyle/>
        <a:p>
          <a:endParaRPr lang="en-US"/>
        </a:p>
      </dgm:t>
    </dgm:pt>
    <dgm:pt modelId="{78C8262D-05D3-7544-A8C3-4850499DC7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1% give back</a:t>
          </a:r>
        </a:p>
      </dgm:t>
    </dgm:pt>
    <dgm:pt modelId="{44D19501-BE4A-F84B-93C2-552F59D3B2CA}" type="parTrans" cxnId="{EF8441AB-317D-C447-97D2-7A20227ED93A}">
      <dgm:prSet/>
      <dgm:spPr/>
    </dgm:pt>
    <dgm:pt modelId="{A6BBC10E-02A6-3D4A-91CF-C75EE3B10CE1}" type="sibTrans" cxnId="{EF8441AB-317D-C447-97D2-7A20227ED93A}">
      <dgm:prSet/>
      <dgm:spPr/>
    </dgm:pt>
    <dgm:pt modelId="{D79D6AD9-BEFC-4ABD-965E-7242D0F4AA97}" type="pres">
      <dgm:prSet presAssocID="{18C9B6B3-B09B-4DB4-A6B4-14B043449B04}" presName="root" presStyleCnt="0">
        <dgm:presLayoutVars>
          <dgm:dir/>
          <dgm:resizeHandles val="exact"/>
        </dgm:presLayoutVars>
      </dgm:prSet>
      <dgm:spPr/>
    </dgm:pt>
    <dgm:pt modelId="{7487330A-AD3D-3D49-9A39-B3BB0D627726}" type="pres">
      <dgm:prSet presAssocID="{68D78304-01DB-3147-BF12-9D3631CA1A41}" presName="compNode" presStyleCnt="0"/>
      <dgm:spPr/>
    </dgm:pt>
    <dgm:pt modelId="{2BFD2468-A64C-D047-9F74-5F4E248B750D}" type="pres">
      <dgm:prSet presAssocID="{68D78304-01DB-3147-BF12-9D3631CA1A41}" presName="bgRect" presStyleLbl="bgShp" presStyleIdx="0" presStyleCnt="5"/>
      <dgm:spPr/>
    </dgm:pt>
    <dgm:pt modelId="{FFEC5135-A43B-B54C-AF1F-B2F83A7E230E}" type="pres">
      <dgm:prSet presAssocID="{68D78304-01DB-3147-BF12-9D3631CA1A4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39F37967-BDA1-B047-BEBE-A78E031BDFDC}" type="pres">
      <dgm:prSet presAssocID="{68D78304-01DB-3147-BF12-9D3631CA1A41}" presName="spaceRect" presStyleCnt="0"/>
      <dgm:spPr/>
    </dgm:pt>
    <dgm:pt modelId="{8B63F3BF-5E87-C940-9F85-39597A69AB48}" type="pres">
      <dgm:prSet presAssocID="{68D78304-01DB-3147-BF12-9D3631CA1A41}" presName="parTx" presStyleLbl="revTx" presStyleIdx="0" presStyleCnt="5">
        <dgm:presLayoutVars>
          <dgm:chMax val="0"/>
          <dgm:chPref val="0"/>
        </dgm:presLayoutVars>
      </dgm:prSet>
      <dgm:spPr/>
    </dgm:pt>
    <dgm:pt modelId="{20C3FFBC-CEF0-2A4F-B948-A2342FC07632}" type="pres">
      <dgm:prSet presAssocID="{E58FB914-CDC6-9047-8CD4-16BDF99653B7}" presName="sibTrans" presStyleCnt="0"/>
      <dgm:spPr/>
    </dgm:pt>
    <dgm:pt modelId="{5954B4AE-8A1D-E54C-9E74-B794E28E19B6}" type="pres">
      <dgm:prSet presAssocID="{1E61E974-CED5-034F-901C-1B4DBD373BF2}" presName="compNode" presStyleCnt="0"/>
      <dgm:spPr/>
    </dgm:pt>
    <dgm:pt modelId="{32EB64F4-DF9D-1A45-B507-1B0A077F55E5}" type="pres">
      <dgm:prSet presAssocID="{1E61E974-CED5-034F-901C-1B4DBD373BF2}" presName="bgRect" presStyleLbl="bgShp" presStyleIdx="1" presStyleCnt="5"/>
      <dgm:spPr/>
    </dgm:pt>
    <dgm:pt modelId="{8A15C09F-D9BD-C34B-8230-5259D3031990}" type="pres">
      <dgm:prSet presAssocID="{1E61E974-CED5-034F-901C-1B4DBD373BF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eberry outline"/>
        </a:ext>
      </dgm:extLst>
    </dgm:pt>
    <dgm:pt modelId="{82062191-48D1-8648-B401-A0D5F628E49D}" type="pres">
      <dgm:prSet presAssocID="{1E61E974-CED5-034F-901C-1B4DBD373BF2}" presName="spaceRect" presStyleCnt="0"/>
      <dgm:spPr/>
    </dgm:pt>
    <dgm:pt modelId="{3C9A7C39-A530-3447-9EC5-281DFD0EB267}" type="pres">
      <dgm:prSet presAssocID="{1E61E974-CED5-034F-901C-1B4DBD373BF2}" presName="parTx" presStyleLbl="revTx" presStyleIdx="1" presStyleCnt="5">
        <dgm:presLayoutVars>
          <dgm:chMax val="0"/>
          <dgm:chPref val="0"/>
        </dgm:presLayoutVars>
      </dgm:prSet>
      <dgm:spPr/>
    </dgm:pt>
    <dgm:pt modelId="{5C485E09-DD55-6249-8E02-1CBAA4CBA666}" type="pres">
      <dgm:prSet presAssocID="{8405F50B-7B1D-0F44-A122-15504ABA7EC7}" presName="sibTrans" presStyleCnt="0"/>
      <dgm:spPr/>
    </dgm:pt>
    <dgm:pt modelId="{7BE1073E-0762-1447-BA2B-451E911D81AD}" type="pres">
      <dgm:prSet presAssocID="{AB3355D5-3AF4-BC4E-818B-CB670BF13B90}" presName="compNode" presStyleCnt="0"/>
      <dgm:spPr/>
    </dgm:pt>
    <dgm:pt modelId="{2AB5CD13-764D-B742-A3DA-15BE59254449}" type="pres">
      <dgm:prSet presAssocID="{AB3355D5-3AF4-BC4E-818B-CB670BF13B90}" presName="bgRect" presStyleLbl="bgShp" presStyleIdx="2" presStyleCnt="5"/>
      <dgm:spPr/>
    </dgm:pt>
    <dgm:pt modelId="{A109B964-E082-6C4A-B24A-BFCA5FA2E00F}" type="pres">
      <dgm:prSet presAssocID="{AB3355D5-3AF4-BC4E-818B-CB670BF13B9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ocolate with solid fill"/>
        </a:ext>
      </dgm:extLst>
    </dgm:pt>
    <dgm:pt modelId="{52ADA5D2-2575-A846-AB2A-C03DE6DABFAC}" type="pres">
      <dgm:prSet presAssocID="{AB3355D5-3AF4-BC4E-818B-CB670BF13B90}" presName="spaceRect" presStyleCnt="0"/>
      <dgm:spPr/>
    </dgm:pt>
    <dgm:pt modelId="{B863227E-6740-5A44-855D-B289BB7502C2}" type="pres">
      <dgm:prSet presAssocID="{AB3355D5-3AF4-BC4E-818B-CB670BF13B90}" presName="parTx" presStyleLbl="revTx" presStyleIdx="2" presStyleCnt="5">
        <dgm:presLayoutVars>
          <dgm:chMax val="0"/>
          <dgm:chPref val="0"/>
        </dgm:presLayoutVars>
      </dgm:prSet>
      <dgm:spPr/>
    </dgm:pt>
    <dgm:pt modelId="{39A707F5-2737-6F47-A113-45A22C657DD3}" type="pres">
      <dgm:prSet presAssocID="{E582C7B1-B851-7C40-B85F-058E6947E66A}" presName="sibTrans" presStyleCnt="0"/>
      <dgm:spPr/>
    </dgm:pt>
    <dgm:pt modelId="{CA49477E-8259-F140-9AB1-E9A8D84A11A8}" type="pres">
      <dgm:prSet presAssocID="{4D0CEB5D-006D-074B-9F50-9DF6F23FE75E}" presName="compNode" presStyleCnt="0"/>
      <dgm:spPr/>
    </dgm:pt>
    <dgm:pt modelId="{A3FA580D-EE2A-A24D-8ABA-FF14F28A9C42}" type="pres">
      <dgm:prSet presAssocID="{4D0CEB5D-006D-074B-9F50-9DF6F23FE75E}" presName="bgRect" presStyleLbl="bgShp" presStyleIdx="3" presStyleCnt="5"/>
      <dgm:spPr/>
    </dgm:pt>
    <dgm:pt modelId="{EA688667-7654-7143-A14C-1DF985AE3C13}" type="pres">
      <dgm:prSet presAssocID="{4D0CEB5D-006D-074B-9F50-9DF6F23FE75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af with solid fill"/>
        </a:ext>
      </dgm:extLst>
    </dgm:pt>
    <dgm:pt modelId="{87FD7093-078F-B248-89CE-650EF06F115A}" type="pres">
      <dgm:prSet presAssocID="{4D0CEB5D-006D-074B-9F50-9DF6F23FE75E}" presName="spaceRect" presStyleCnt="0"/>
      <dgm:spPr/>
    </dgm:pt>
    <dgm:pt modelId="{FC0B60C4-B5B9-3142-9F12-1C121667FB5A}" type="pres">
      <dgm:prSet presAssocID="{4D0CEB5D-006D-074B-9F50-9DF6F23FE75E}" presName="parTx" presStyleLbl="revTx" presStyleIdx="3" presStyleCnt="5">
        <dgm:presLayoutVars>
          <dgm:chMax val="0"/>
          <dgm:chPref val="0"/>
        </dgm:presLayoutVars>
      </dgm:prSet>
      <dgm:spPr/>
    </dgm:pt>
    <dgm:pt modelId="{817A9EFC-1014-3642-85DC-699821717634}" type="pres">
      <dgm:prSet presAssocID="{DB8F212C-0DD0-CA40-B544-04CFD4390457}" presName="sibTrans" presStyleCnt="0"/>
      <dgm:spPr/>
    </dgm:pt>
    <dgm:pt modelId="{315381EF-4008-3442-BC84-975F835B5CA1}" type="pres">
      <dgm:prSet presAssocID="{78C8262D-05D3-7544-A8C3-4850499DC742}" presName="compNode" presStyleCnt="0"/>
      <dgm:spPr/>
    </dgm:pt>
    <dgm:pt modelId="{B1EB4D21-EF9F-1341-8D07-E279A3A594C1}" type="pres">
      <dgm:prSet presAssocID="{78C8262D-05D3-7544-A8C3-4850499DC742}" presName="bgRect" presStyleLbl="bgShp" presStyleIdx="4" presStyleCnt="5"/>
      <dgm:spPr/>
    </dgm:pt>
    <dgm:pt modelId="{F1622ACC-AF6A-6244-B0FA-1DAE441F8EC1}" type="pres">
      <dgm:prSet presAssocID="{78C8262D-05D3-7544-A8C3-4850499DC742}" presName="iconRect" presStyleLbl="node1" presStyleIdx="4" presStyleCnt="5"/>
      <dgm:spPr/>
    </dgm:pt>
    <dgm:pt modelId="{BECCA175-3C33-224A-9F72-8B6F8365B379}" type="pres">
      <dgm:prSet presAssocID="{78C8262D-05D3-7544-A8C3-4850499DC742}" presName="spaceRect" presStyleCnt="0"/>
      <dgm:spPr/>
    </dgm:pt>
    <dgm:pt modelId="{FF4509CD-86D9-384D-B8E2-6289D9EFB93B}" type="pres">
      <dgm:prSet presAssocID="{78C8262D-05D3-7544-A8C3-4850499DC74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5A3B01F-2B25-9249-B5ED-6E9C5D6C4675}" type="presOf" srcId="{78C8262D-05D3-7544-A8C3-4850499DC742}" destId="{FF4509CD-86D9-384D-B8E2-6289D9EFB93B}" srcOrd="0" destOrd="0" presId="urn:microsoft.com/office/officeart/2018/2/layout/IconVerticalSolidList"/>
    <dgm:cxn modelId="{002C7138-3033-C848-AE48-FD797142C262}" srcId="{18C9B6B3-B09B-4DB4-A6B4-14B043449B04}" destId="{1E61E974-CED5-034F-901C-1B4DBD373BF2}" srcOrd="1" destOrd="0" parTransId="{C44137B1-8B69-514C-A1EA-742A4158AC00}" sibTransId="{8405F50B-7B1D-0F44-A122-15504ABA7EC7}"/>
    <dgm:cxn modelId="{26056B5F-99DC-144E-8048-E9CE1217A9A3}" type="presOf" srcId="{1E61E974-CED5-034F-901C-1B4DBD373BF2}" destId="{3C9A7C39-A530-3447-9EC5-281DFD0EB267}" srcOrd="0" destOrd="0" presId="urn:microsoft.com/office/officeart/2018/2/layout/IconVerticalSolidList"/>
    <dgm:cxn modelId="{1D46A141-9093-EE4C-9A88-4909BB9AD064}" type="presOf" srcId="{4D0CEB5D-006D-074B-9F50-9DF6F23FE75E}" destId="{FC0B60C4-B5B9-3142-9F12-1C121667FB5A}" srcOrd="0" destOrd="0" presId="urn:microsoft.com/office/officeart/2018/2/layout/IconVerticalSolidList"/>
    <dgm:cxn modelId="{B2775E7D-C966-0645-9301-D4FC5AF93890}" type="presOf" srcId="{68D78304-01DB-3147-BF12-9D3631CA1A41}" destId="{8B63F3BF-5E87-C940-9F85-39597A69AB48}" srcOrd="0" destOrd="0" presId="urn:microsoft.com/office/officeart/2018/2/layout/IconVerticalSolidList"/>
    <dgm:cxn modelId="{82CEE47E-8A0F-A649-8376-062F9B7F588D}" srcId="{18C9B6B3-B09B-4DB4-A6B4-14B043449B04}" destId="{AB3355D5-3AF4-BC4E-818B-CB670BF13B90}" srcOrd="2" destOrd="0" parTransId="{23212A54-0BE2-9F4C-B4CD-666884367C01}" sibTransId="{E582C7B1-B851-7C40-B85F-058E6947E66A}"/>
    <dgm:cxn modelId="{73BB1489-D514-B34B-907B-904CD6B9E9E3}" srcId="{18C9B6B3-B09B-4DB4-A6B4-14B043449B04}" destId="{4D0CEB5D-006D-074B-9F50-9DF6F23FE75E}" srcOrd="3" destOrd="0" parTransId="{612CB3F2-7CFC-4343-A11C-86081C6541B7}" sibTransId="{DB8F212C-0DD0-CA40-B544-04CFD4390457}"/>
    <dgm:cxn modelId="{D8037194-AD2E-493B-BF6C-2DC4E40F7BC8}" type="presOf" srcId="{18C9B6B3-B09B-4DB4-A6B4-14B043449B04}" destId="{D79D6AD9-BEFC-4ABD-965E-7242D0F4AA97}" srcOrd="0" destOrd="0" presId="urn:microsoft.com/office/officeart/2018/2/layout/IconVerticalSolidList"/>
    <dgm:cxn modelId="{EF8441AB-317D-C447-97D2-7A20227ED93A}" srcId="{18C9B6B3-B09B-4DB4-A6B4-14B043449B04}" destId="{78C8262D-05D3-7544-A8C3-4850499DC742}" srcOrd="4" destOrd="0" parTransId="{44D19501-BE4A-F84B-93C2-552F59D3B2CA}" sibTransId="{A6BBC10E-02A6-3D4A-91CF-C75EE3B10CE1}"/>
    <dgm:cxn modelId="{BAAC48E4-3129-1A4A-A226-48E300091E4B}" type="presOf" srcId="{AB3355D5-3AF4-BC4E-818B-CB670BF13B90}" destId="{B863227E-6740-5A44-855D-B289BB7502C2}" srcOrd="0" destOrd="0" presId="urn:microsoft.com/office/officeart/2018/2/layout/IconVerticalSolidList"/>
    <dgm:cxn modelId="{69F262F6-8431-424A-AE95-937AA7A63D66}" srcId="{18C9B6B3-B09B-4DB4-A6B4-14B043449B04}" destId="{68D78304-01DB-3147-BF12-9D3631CA1A41}" srcOrd="0" destOrd="0" parTransId="{7A5A482C-6C0C-BD4C-97B9-D35EEAF028AE}" sibTransId="{E58FB914-CDC6-9047-8CD4-16BDF99653B7}"/>
    <dgm:cxn modelId="{73E0C7F0-BC14-7646-979A-4635E74B4F01}" type="presParOf" srcId="{D79D6AD9-BEFC-4ABD-965E-7242D0F4AA97}" destId="{7487330A-AD3D-3D49-9A39-B3BB0D627726}" srcOrd="0" destOrd="0" presId="urn:microsoft.com/office/officeart/2018/2/layout/IconVerticalSolidList"/>
    <dgm:cxn modelId="{345554A8-A129-8546-AEBC-B50A40832742}" type="presParOf" srcId="{7487330A-AD3D-3D49-9A39-B3BB0D627726}" destId="{2BFD2468-A64C-D047-9F74-5F4E248B750D}" srcOrd="0" destOrd="0" presId="urn:microsoft.com/office/officeart/2018/2/layout/IconVerticalSolidList"/>
    <dgm:cxn modelId="{37A95E11-BAC4-3341-BE71-CB389FD4A28C}" type="presParOf" srcId="{7487330A-AD3D-3D49-9A39-B3BB0D627726}" destId="{FFEC5135-A43B-B54C-AF1F-B2F83A7E230E}" srcOrd="1" destOrd="0" presId="urn:microsoft.com/office/officeart/2018/2/layout/IconVerticalSolidList"/>
    <dgm:cxn modelId="{D5769F7D-CFFC-9747-BCA3-6A94D308D392}" type="presParOf" srcId="{7487330A-AD3D-3D49-9A39-B3BB0D627726}" destId="{39F37967-BDA1-B047-BEBE-A78E031BDFDC}" srcOrd="2" destOrd="0" presId="urn:microsoft.com/office/officeart/2018/2/layout/IconVerticalSolidList"/>
    <dgm:cxn modelId="{F4217C4E-7861-9B42-8B8F-F573AF0566CD}" type="presParOf" srcId="{7487330A-AD3D-3D49-9A39-B3BB0D627726}" destId="{8B63F3BF-5E87-C940-9F85-39597A69AB48}" srcOrd="3" destOrd="0" presId="urn:microsoft.com/office/officeart/2018/2/layout/IconVerticalSolidList"/>
    <dgm:cxn modelId="{DE60B4A6-9F62-7147-B737-317C8373D25D}" type="presParOf" srcId="{D79D6AD9-BEFC-4ABD-965E-7242D0F4AA97}" destId="{20C3FFBC-CEF0-2A4F-B948-A2342FC07632}" srcOrd="1" destOrd="0" presId="urn:microsoft.com/office/officeart/2018/2/layout/IconVerticalSolidList"/>
    <dgm:cxn modelId="{7E272CBC-D8F2-1A43-8D61-879F66012F24}" type="presParOf" srcId="{D79D6AD9-BEFC-4ABD-965E-7242D0F4AA97}" destId="{5954B4AE-8A1D-E54C-9E74-B794E28E19B6}" srcOrd="2" destOrd="0" presId="urn:microsoft.com/office/officeart/2018/2/layout/IconVerticalSolidList"/>
    <dgm:cxn modelId="{2D312623-F5D4-7A4E-A04E-0E0E4CC41040}" type="presParOf" srcId="{5954B4AE-8A1D-E54C-9E74-B794E28E19B6}" destId="{32EB64F4-DF9D-1A45-B507-1B0A077F55E5}" srcOrd="0" destOrd="0" presId="urn:microsoft.com/office/officeart/2018/2/layout/IconVerticalSolidList"/>
    <dgm:cxn modelId="{4E48954D-0194-E847-B468-CF94F414ADD8}" type="presParOf" srcId="{5954B4AE-8A1D-E54C-9E74-B794E28E19B6}" destId="{8A15C09F-D9BD-C34B-8230-5259D3031990}" srcOrd="1" destOrd="0" presId="urn:microsoft.com/office/officeart/2018/2/layout/IconVerticalSolidList"/>
    <dgm:cxn modelId="{8BC2F021-5FED-F24E-8833-69EC1C8D33B1}" type="presParOf" srcId="{5954B4AE-8A1D-E54C-9E74-B794E28E19B6}" destId="{82062191-48D1-8648-B401-A0D5F628E49D}" srcOrd="2" destOrd="0" presId="urn:microsoft.com/office/officeart/2018/2/layout/IconVerticalSolidList"/>
    <dgm:cxn modelId="{628233A4-64F7-F645-98B3-88A8E68E8817}" type="presParOf" srcId="{5954B4AE-8A1D-E54C-9E74-B794E28E19B6}" destId="{3C9A7C39-A530-3447-9EC5-281DFD0EB267}" srcOrd="3" destOrd="0" presId="urn:microsoft.com/office/officeart/2018/2/layout/IconVerticalSolidList"/>
    <dgm:cxn modelId="{FB7CA74A-66BF-F446-A1F6-28B329B346CD}" type="presParOf" srcId="{D79D6AD9-BEFC-4ABD-965E-7242D0F4AA97}" destId="{5C485E09-DD55-6249-8E02-1CBAA4CBA666}" srcOrd="3" destOrd="0" presId="urn:microsoft.com/office/officeart/2018/2/layout/IconVerticalSolidList"/>
    <dgm:cxn modelId="{C9FDA145-7B4B-7B45-9CCE-C2F37F9E64A9}" type="presParOf" srcId="{D79D6AD9-BEFC-4ABD-965E-7242D0F4AA97}" destId="{7BE1073E-0762-1447-BA2B-451E911D81AD}" srcOrd="4" destOrd="0" presId="urn:microsoft.com/office/officeart/2018/2/layout/IconVerticalSolidList"/>
    <dgm:cxn modelId="{F2C2303C-E9D9-0A47-A116-6F4B71C81D07}" type="presParOf" srcId="{7BE1073E-0762-1447-BA2B-451E911D81AD}" destId="{2AB5CD13-764D-B742-A3DA-15BE59254449}" srcOrd="0" destOrd="0" presId="urn:microsoft.com/office/officeart/2018/2/layout/IconVerticalSolidList"/>
    <dgm:cxn modelId="{C9E40141-719E-ED47-960E-6D93AC979D3C}" type="presParOf" srcId="{7BE1073E-0762-1447-BA2B-451E911D81AD}" destId="{A109B964-E082-6C4A-B24A-BFCA5FA2E00F}" srcOrd="1" destOrd="0" presId="urn:microsoft.com/office/officeart/2018/2/layout/IconVerticalSolidList"/>
    <dgm:cxn modelId="{18122869-B32F-7948-BA65-0D180E713F92}" type="presParOf" srcId="{7BE1073E-0762-1447-BA2B-451E911D81AD}" destId="{52ADA5D2-2575-A846-AB2A-C03DE6DABFAC}" srcOrd="2" destOrd="0" presId="urn:microsoft.com/office/officeart/2018/2/layout/IconVerticalSolidList"/>
    <dgm:cxn modelId="{66EE82C3-0126-4A44-8621-E7BAB104A9AF}" type="presParOf" srcId="{7BE1073E-0762-1447-BA2B-451E911D81AD}" destId="{B863227E-6740-5A44-855D-B289BB7502C2}" srcOrd="3" destOrd="0" presId="urn:microsoft.com/office/officeart/2018/2/layout/IconVerticalSolidList"/>
    <dgm:cxn modelId="{AC835490-32D9-2D42-BE3B-56B322A6B948}" type="presParOf" srcId="{D79D6AD9-BEFC-4ABD-965E-7242D0F4AA97}" destId="{39A707F5-2737-6F47-A113-45A22C657DD3}" srcOrd="5" destOrd="0" presId="urn:microsoft.com/office/officeart/2018/2/layout/IconVerticalSolidList"/>
    <dgm:cxn modelId="{55BEBB39-C4A7-0C46-A551-5BFC8479038F}" type="presParOf" srcId="{D79D6AD9-BEFC-4ABD-965E-7242D0F4AA97}" destId="{CA49477E-8259-F140-9AB1-E9A8D84A11A8}" srcOrd="6" destOrd="0" presId="urn:microsoft.com/office/officeart/2018/2/layout/IconVerticalSolidList"/>
    <dgm:cxn modelId="{51DE7FFB-9EFD-E144-B20F-A704E7BB0FC8}" type="presParOf" srcId="{CA49477E-8259-F140-9AB1-E9A8D84A11A8}" destId="{A3FA580D-EE2A-A24D-8ABA-FF14F28A9C42}" srcOrd="0" destOrd="0" presId="urn:microsoft.com/office/officeart/2018/2/layout/IconVerticalSolidList"/>
    <dgm:cxn modelId="{223B812D-7BB2-9848-9D0B-17FEB4E3FB49}" type="presParOf" srcId="{CA49477E-8259-F140-9AB1-E9A8D84A11A8}" destId="{EA688667-7654-7143-A14C-1DF985AE3C13}" srcOrd="1" destOrd="0" presId="urn:microsoft.com/office/officeart/2018/2/layout/IconVerticalSolidList"/>
    <dgm:cxn modelId="{DB39F782-81A3-2F42-8258-8EECB6F40B4E}" type="presParOf" srcId="{CA49477E-8259-F140-9AB1-E9A8D84A11A8}" destId="{87FD7093-078F-B248-89CE-650EF06F115A}" srcOrd="2" destOrd="0" presId="urn:microsoft.com/office/officeart/2018/2/layout/IconVerticalSolidList"/>
    <dgm:cxn modelId="{23FD8783-AAA9-4C4C-BEE3-44DD62D64406}" type="presParOf" srcId="{CA49477E-8259-F140-9AB1-E9A8D84A11A8}" destId="{FC0B60C4-B5B9-3142-9F12-1C121667FB5A}" srcOrd="3" destOrd="0" presId="urn:microsoft.com/office/officeart/2018/2/layout/IconVerticalSolidList"/>
    <dgm:cxn modelId="{8CB4B5BA-67E3-CF4E-B913-D15436041035}" type="presParOf" srcId="{D79D6AD9-BEFC-4ABD-965E-7242D0F4AA97}" destId="{817A9EFC-1014-3642-85DC-699821717634}" srcOrd="7" destOrd="0" presId="urn:microsoft.com/office/officeart/2018/2/layout/IconVerticalSolidList"/>
    <dgm:cxn modelId="{F1BF5863-F3A8-AF43-909D-5D6D49F17177}" type="presParOf" srcId="{D79D6AD9-BEFC-4ABD-965E-7242D0F4AA97}" destId="{315381EF-4008-3442-BC84-975F835B5CA1}" srcOrd="8" destOrd="0" presId="urn:microsoft.com/office/officeart/2018/2/layout/IconVerticalSolidList"/>
    <dgm:cxn modelId="{EEDBA090-9A9D-A843-9C72-C3A8A5FD1F01}" type="presParOf" srcId="{315381EF-4008-3442-BC84-975F835B5CA1}" destId="{B1EB4D21-EF9F-1341-8D07-E279A3A594C1}" srcOrd="0" destOrd="0" presId="urn:microsoft.com/office/officeart/2018/2/layout/IconVerticalSolidList"/>
    <dgm:cxn modelId="{6B9467AC-8DEE-6F43-9C4C-0680DABB3577}" type="presParOf" srcId="{315381EF-4008-3442-BC84-975F835B5CA1}" destId="{F1622ACC-AF6A-6244-B0FA-1DAE441F8EC1}" srcOrd="1" destOrd="0" presId="urn:microsoft.com/office/officeart/2018/2/layout/IconVerticalSolidList"/>
    <dgm:cxn modelId="{0C8CFF0E-58DB-0447-ACE6-5426F15103AB}" type="presParOf" srcId="{315381EF-4008-3442-BC84-975F835B5CA1}" destId="{BECCA175-3C33-224A-9F72-8B6F8365B379}" srcOrd="2" destOrd="0" presId="urn:microsoft.com/office/officeart/2018/2/layout/IconVerticalSolidList"/>
    <dgm:cxn modelId="{AE0B96E6-D4F1-F64A-A291-D253F1116529}" type="presParOf" srcId="{315381EF-4008-3442-BC84-975F835B5CA1}" destId="{FF4509CD-86D9-384D-B8E2-6289D9EFB9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7A5CB6-B25B-4005-89C0-419DE683266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0EBE1D-F643-4E21-BB40-887C27A2B7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 Born from a mission of care: each bite fuels both healthy lifestyles and the Saratoga community.</a:t>
          </a:r>
        </a:p>
      </dgm:t>
    </dgm:pt>
    <dgm:pt modelId="{F06980A2-333A-48AA-95FA-3F3B93E1DD19}" type="parTrans" cxnId="{9D373A30-F60E-47C9-A56F-8209C706F85B}">
      <dgm:prSet/>
      <dgm:spPr/>
      <dgm:t>
        <a:bodyPr/>
        <a:lstStyle/>
        <a:p>
          <a:endParaRPr lang="en-US"/>
        </a:p>
      </dgm:t>
    </dgm:pt>
    <dgm:pt modelId="{B216C0CF-1AD9-4BEB-8916-3E6C3BF7AB57}" type="sibTrans" cxnId="{9D373A30-F60E-47C9-A56F-8209C706F85B}">
      <dgm:prSet/>
      <dgm:spPr/>
      <dgm:t>
        <a:bodyPr/>
        <a:lstStyle/>
        <a:p>
          <a:endParaRPr lang="en-US"/>
        </a:p>
      </dgm:t>
    </dgm:pt>
    <dgm:pt modelId="{1E4EA7F6-C670-49B9-AB56-AAD56F542E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Uses locally sourced, real ingredients and natural sweeteners like local honey and maple syrup.</a:t>
          </a:r>
        </a:p>
      </dgm:t>
    </dgm:pt>
    <dgm:pt modelId="{47843255-F1BB-4F49-9976-A63BA2DFD895}" type="parTrans" cxnId="{44DA56FF-4628-4420-9591-1605A5DAC761}">
      <dgm:prSet/>
      <dgm:spPr/>
      <dgm:t>
        <a:bodyPr/>
        <a:lstStyle/>
        <a:p>
          <a:endParaRPr lang="en-US"/>
        </a:p>
      </dgm:t>
    </dgm:pt>
    <dgm:pt modelId="{2D84FA25-60A9-4663-A314-BB17F4092F23}" type="sibTrans" cxnId="{44DA56FF-4628-4420-9591-1605A5DAC761}">
      <dgm:prSet/>
      <dgm:spPr/>
      <dgm:t>
        <a:bodyPr/>
        <a:lstStyle/>
        <a:p>
          <a:endParaRPr lang="en-US"/>
        </a:p>
      </dgm:t>
    </dgm:pt>
    <dgm:pt modelId="{26D94F39-430A-4957-8CD4-D4F8ACA83E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Made in Saratoga, for Saratoga: directly supports local causes and nonprofits with every purchase. </a:t>
          </a:r>
        </a:p>
      </dgm:t>
    </dgm:pt>
    <dgm:pt modelId="{D3725466-0F90-4045-AE13-CE08D5E46F34}" type="parTrans" cxnId="{C6E96A4D-C5F1-4608-A2B4-E3405004A481}">
      <dgm:prSet/>
      <dgm:spPr/>
      <dgm:t>
        <a:bodyPr/>
        <a:lstStyle/>
        <a:p>
          <a:endParaRPr lang="en-US"/>
        </a:p>
      </dgm:t>
    </dgm:pt>
    <dgm:pt modelId="{F95F6868-2FFD-4DC2-BDF6-759809DC0AD1}" type="sibTrans" cxnId="{C6E96A4D-C5F1-4608-A2B4-E3405004A481}">
      <dgm:prSet/>
      <dgm:spPr/>
      <dgm:t>
        <a:bodyPr/>
        <a:lstStyle/>
        <a:p>
          <a:endParaRPr lang="en-US"/>
        </a:p>
      </dgm:t>
    </dgm:pt>
    <dgm:pt modelId="{B07BF533-EC46-444B-BD47-0916EB317D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Competitors focus on adventure or wellness, but TogaNola links energy to the community.</a:t>
          </a:r>
        </a:p>
      </dgm:t>
    </dgm:pt>
    <dgm:pt modelId="{4F2C5DAA-703F-4730-B6F5-C86C24879FCD}" type="parTrans" cxnId="{9FBBF671-42F0-48CC-9737-E6594FD32B05}">
      <dgm:prSet/>
      <dgm:spPr/>
      <dgm:t>
        <a:bodyPr/>
        <a:lstStyle/>
        <a:p>
          <a:endParaRPr lang="en-US"/>
        </a:p>
      </dgm:t>
    </dgm:pt>
    <dgm:pt modelId="{E3666CB0-3891-4665-8017-3A7201BC5A0F}" type="sibTrans" cxnId="{9FBBF671-42F0-48CC-9737-E6594FD32B05}">
      <dgm:prSet/>
      <dgm:spPr/>
      <dgm:t>
        <a:bodyPr/>
        <a:lstStyle/>
        <a:p>
          <a:endParaRPr lang="en-US"/>
        </a:p>
      </dgm:t>
    </dgm:pt>
    <dgm:pt modelId="{5FC71360-FA45-4362-87F7-786090691724}" type="pres">
      <dgm:prSet presAssocID="{717A5CB6-B25B-4005-89C0-419DE683266C}" presName="root" presStyleCnt="0">
        <dgm:presLayoutVars>
          <dgm:dir/>
          <dgm:resizeHandles val="exact"/>
        </dgm:presLayoutVars>
      </dgm:prSet>
      <dgm:spPr/>
    </dgm:pt>
    <dgm:pt modelId="{2B803070-E07C-4E54-8B1A-59ED0B8A7596}" type="pres">
      <dgm:prSet presAssocID="{E00EBE1D-F643-4E21-BB40-887C27A2B767}" presName="compNode" presStyleCnt="0"/>
      <dgm:spPr/>
    </dgm:pt>
    <dgm:pt modelId="{4346F19B-C679-415E-A0A4-8152BF758183}" type="pres">
      <dgm:prSet presAssocID="{E00EBE1D-F643-4E21-BB40-887C27A2B767}" presName="bgRect" presStyleLbl="bgShp" presStyleIdx="0" presStyleCnt="4"/>
      <dgm:spPr/>
    </dgm:pt>
    <dgm:pt modelId="{36816296-2B07-41D7-8AF5-8DEBE26798AD}" type="pres">
      <dgm:prSet presAssocID="{E00EBE1D-F643-4E21-BB40-887C27A2B76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way scene"/>
        </a:ext>
      </dgm:extLst>
    </dgm:pt>
    <dgm:pt modelId="{D13AEB53-8520-4B1B-A40C-A7D244F6287C}" type="pres">
      <dgm:prSet presAssocID="{E00EBE1D-F643-4E21-BB40-887C27A2B767}" presName="spaceRect" presStyleCnt="0"/>
      <dgm:spPr/>
    </dgm:pt>
    <dgm:pt modelId="{825A8AAB-1067-4517-B802-EB0D65877F13}" type="pres">
      <dgm:prSet presAssocID="{E00EBE1D-F643-4E21-BB40-887C27A2B767}" presName="parTx" presStyleLbl="revTx" presStyleIdx="0" presStyleCnt="4">
        <dgm:presLayoutVars>
          <dgm:chMax val="0"/>
          <dgm:chPref val="0"/>
        </dgm:presLayoutVars>
      </dgm:prSet>
      <dgm:spPr/>
    </dgm:pt>
    <dgm:pt modelId="{62B0B773-3DBC-4083-AA94-AB6820E9EBC3}" type="pres">
      <dgm:prSet presAssocID="{B216C0CF-1AD9-4BEB-8916-3E6C3BF7AB57}" presName="sibTrans" presStyleCnt="0"/>
      <dgm:spPr/>
    </dgm:pt>
    <dgm:pt modelId="{F99434AC-2CD1-47D6-924E-3EB0859DD1A8}" type="pres">
      <dgm:prSet presAssocID="{26D94F39-430A-4957-8CD4-D4F8ACA83E5B}" presName="compNode" presStyleCnt="0"/>
      <dgm:spPr/>
    </dgm:pt>
    <dgm:pt modelId="{07043EBE-E219-4C33-AEF5-18DE6479F10A}" type="pres">
      <dgm:prSet presAssocID="{26D94F39-430A-4957-8CD4-D4F8ACA83E5B}" presName="bgRect" presStyleLbl="bgShp" presStyleIdx="1" presStyleCnt="4"/>
      <dgm:spPr/>
    </dgm:pt>
    <dgm:pt modelId="{4AEE069C-223D-4337-8D9A-D5431445C161}" type="pres">
      <dgm:prSet presAssocID="{26D94F39-430A-4957-8CD4-D4F8ACA83E5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fall scene"/>
        </a:ext>
      </dgm:extLst>
    </dgm:pt>
    <dgm:pt modelId="{AACF2FFD-727B-406B-AE71-49732CC2FEFB}" type="pres">
      <dgm:prSet presAssocID="{26D94F39-430A-4957-8CD4-D4F8ACA83E5B}" presName="spaceRect" presStyleCnt="0"/>
      <dgm:spPr/>
    </dgm:pt>
    <dgm:pt modelId="{584A1BD6-1B9E-424B-89C3-0F9F7BC9037C}" type="pres">
      <dgm:prSet presAssocID="{26D94F39-430A-4957-8CD4-D4F8ACA83E5B}" presName="parTx" presStyleLbl="revTx" presStyleIdx="1" presStyleCnt="4">
        <dgm:presLayoutVars>
          <dgm:chMax val="0"/>
          <dgm:chPref val="0"/>
        </dgm:presLayoutVars>
      </dgm:prSet>
      <dgm:spPr/>
    </dgm:pt>
    <dgm:pt modelId="{F05CAEFF-A24B-44FE-B63C-C9B10E487E35}" type="pres">
      <dgm:prSet presAssocID="{F95F6868-2FFD-4DC2-BDF6-759809DC0AD1}" presName="sibTrans" presStyleCnt="0"/>
      <dgm:spPr/>
    </dgm:pt>
    <dgm:pt modelId="{467A5E22-574B-450D-ADA5-F474AD968AB3}" type="pres">
      <dgm:prSet presAssocID="{1E4EA7F6-C670-49B9-AB56-AAD56F542ECB}" presName="compNode" presStyleCnt="0"/>
      <dgm:spPr/>
    </dgm:pt>
    <dgm:pt modelId="{76A9361E-49BB-417D-933C-5D9D4349F84B}" type="pres">
      <dgm:prSet presAssocID="{1E4EA7F6-C670-49B9-AB56-AAD56F542ECB}" presName="bgRect" presStyleLbl="bgShp" presStyleIdx="2" presStyleCnt="4"/>
      <dgm:spPr/>
    </dgm:pt>
    <dgm:pt modelId="{8652D43F-EE1B-4C81-B1C7-80A8D06AE53A}" type="pres">
      <dgm:prSet presAssocID="{1E4EA7F6-C670-49B9-AB56-AAD56F542EC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corn"/>
        </a:ext>
      </dgm:extLst>
    </dgm:pt>
    <dgm:pt modelId="{03D84BC9-030D-4967-B2FA-8A09ABEACAFC}" type="pres">
      <dgm:prSet presAssocID="{1E4EA7F6-C670-49B9-AB56-AAD56F542ECB}" presName="spaceRect" presStyleCnt="0"/>
      <dgm:spPr/>
    </dgm:pt>
    <dgm:pt modelId="{FCD2B22C-B8BD-4685-8892-540B4D52D18D}" type="pres">
      <dgm:prSet presAssocID="{1E4EA7F6-C670-49B9-AB56-AAD56F542ECB}" presName="parTx" presStyleLbl="revTx" presStyleIdx="2" presStyleCnt="4">
        <dgm:presLayoutVars>
          <dgm:chMax val="0"/>
          <dgm:chPref val="0"/>
        </dgm:presLayoutVars>
      </dgm:prSet>
      <dgm:spPr/>
    </dgm:pt>
    <dgm:pt modelId="{FCB5E628-1CF1-4557-8DBE-EBE31BAFC834}" type="pres">
      <dgm:prSet presAssocID="{2D84FA25-60A9-4663-A314-BB17F4092F23}" presName="sibTrans" presStyleCnt="0"/>
      <dgm:spPr/>
    </dgm:pt>
    <dgm:pt modelId="{58CA265D-3839-4E4F-BFEC-E1CC9F30C38B}" type="pres">
      <dgm:prSet presAssocID="{B07BF533-EC46-444B-BD47-0916EB317DB9}" presName="compNode" presStyleCnt="0"/>
      <dgm:spPr/>
    </dgm:pt>
    <dgm:pt modelId="{C87423CC-4176-4BED-9A65-8EBE9D759394}" type="pres">
      <dgm:prSet presAssocID="{B07BF533-EC46-444B-BD47-0916EB317DB9}" presName="bgRect" presStyleLbl="bgShp" presStyleIdx="3" presStyleCnt="4"/>
      <dgm:spPr/>
    </dgm:pt>
    <dgm:pt modelId="{C84F2892-E5F5-4694-8DB5-C726EB0EBD08}" type="pres">
      <dgm:prSet presAssocID="{B07BF533-EC46-444B-BD47-0916EB317DB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nabata Tree"/>
        </a:ext>
      </dgm:extLst>
    </dgm:pt>
    <dgm:pt modelId="{1011EDB6-E131-4B24-8471-41954C00C39D}" type="pres">
      <dgm:prSet presAssocID="{B07BF533-EC46-444B-BD47-0916EB317DB9}" presName="spaceRect" presStyleCnt="0"/>
      <dgm:spPr/>
    </dgm:pt>
    <dgm:pt modelId="{C5CA0E04-E7E4-4C80-8D44-32267B1A4FF3}" type="pres">
      <dgm:prSet presAssocID="{B07BF533-EC46-444B-BD47-0916EB317DB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18E6226-65EE-BB4F-B21E-51865D6F0BCC}" type="presOf" srcId="{26D94F39-430A-4957-8CD4-D4F8ACA83E5B}" destId="{584A1BD6-1B9E-424B-89C3-0F9F7BC9037C}" srcOrd="0" destOrd="0" presId="urn:microsoft.com/office/officeart/2018/2/layout/IconVerticalSolidList"/>
    <dgm:cxn modelId="{9D373A30-F60E-47C9-A56F-8209C706F85B}" srcId="{717A5CB6-B25B-4005-89C0-419DE683266C}" destId="{E00EBE1D-F643-4E21-BB40-887C27A2B767}" srcOrd="0" destOrd="0" parTransId="{F06980A2-333A-48AA-95FA-3F3B93E1DD19}" sibTransId="{B216C0CF-1AD9-4BEB-8916-3E6C3BF7AB57}"/>
    <dgm:cxn modelId="{2231DB6A-3235-E647-B291-CD9BE5BE4AC5}" type="presOf" srcId="{1E4EA7F6-C670-49B9-AB56-AAD56F542ECB}" destId="{FCD2B22C-B8BD-4685-8892-540B4D52D18D}" srcOrd="0" destOrd="0" presId="urn:microsoft.com/office/officeart/2018/2/layout/IconVerticalSolidList"/>
    <dgm:cxn modelId="{C6E96A4D-C5F1-4608-A2B4-E3405004A481}" srcId="{717A5CB6-B25B-4005-89C0-419DE683266C}" destId="{26D94F39-430A-4957-8CD4-D4F8ACA83E5B}" srcOrd="1" destOrd="0" parTransId="{D3725466-0F90-4045-AE13-CE08D5E46F34}" sibTransId="{F95F6868-2FFD-4DC2-BDF6-759809DC0AD1}"/>
    <dgm:cxn modelId="{9FBBF671-42F0-48CC-9737-E6594FD32B05}" srcId="{717A5CB6-B25B-4005-89C0-419DE683266C}" destId="{B07BF533-EC46-444B-BD47-0916EB317DB9}" srcOrd="3" destOrd="0" parTransId="{4F2C5DAA-703F-4730-B6F5-C86C24879FCD}" sibTransId="{E3666CB0-3891-4665-8017-3A7201BC5A0F}"/>
    <dgm:cxn modelId="{A232E974-8BE8-44A7-A3EF-50A7BA708304}" type="presOf" srcId="{717A5CB6-B25B-4005-89C0-419DE683266C}" destId="{5FC71360-FA45-4362-87F7-786090691724}" srcOrd="0" destOrd="0" presId="urn:microsoft.com/office/officeart/2018/2/layout/IconVerticalSolidList"/>
    <dgm:cxn modelId="{AC6E1E89-2060-174C-BE09-F44902512E6B}" type="presOf" srcId="{E00EBE1D-F643-4E21-BB40-887C27A2B767}" destId="{825A8AAB-1067-4517-B802-EB0D65877F13}" srcOrd="0" destOrd="0" presId="urn:microsoft.com/office/officeart/2018/2/layout/IconVerticalSolidList"/>
    <dgm:cxn modelId="{F36D9EF1-AD0F-004B-99C0-7C0349291366}" type="presOf" srcId="{B07BF533-EC46-444B-BD47-0916EB317DB9}" destId="{C5CA0E04-E7E4-4C80-8D44-32267B1A4FF3}" srcOrd="0" destOrd="0" presId="urn:microsoft.com/office/officeart/2018/2/layout/IconVerticalSolidList"/>
    <dgm:cxn modelId="{44DA56FF-4628-4420-9591-1605A5DAC761}" srcId="{717A5CB6-B25B-4005-89C0-419DE683266C}" destId="{1E4EA7F6-C670-49B9-AB56-AAD56F542ECB}" srcOrd="2" destOrd="0" parTransId="{47843255-F1BB-4F49-9976-A63BA2DFD895}" sibTransId="{2D84FA25-60A9-4663-A314-BB17F4092F23}"/>
    <dgm:cxn modelId="{42ECDB95-F66A-D04B-9CF3-89606E7601DA}" type="presParOf" srcId="{5FC71360-FA45-4362-87F7-786090691724}" destId="{2B803070-E07C-4E54-8B1A-59ED0B8A7596}" srcOrd="0" destOrd="0" presId="urn:microsoft.com/office/officeart/2018/2/layout/IconVerticalSolidList"/>
    <dgm:cxn modelId="{5A013F58-99D1-FA47-A9F4-28359E81B66A}" type="presParOf" srcId="{2B803070-E07C-4E54-8B1A-59ED0B8A7596}" destId="{4346F19B-C679-415E-A0A4-8152BF758183}" srcOrd="0" destOrd="0" presId="urn:microsoft.com/office/officeart/2018/2/layout/IconVerticalSolidList"/>
    <dgm:cxn modelId="{8BB696D6-0B7C-5F40-A454-9E5A3418AD14}" type="presParOf" srcId="{2B803070-E07C-4E54-8B1A-59ED0B8A7596}" destId="{36816296-2B07-41D7-8AF5-8DEBE26798AD}" srcOrd="1" destOrd="0" presId="urn:microsoft.com/office/officeart/2018/2/layout/IconVerticalSolidList"/>
    <dgm:cxn modelId="{CBD5BA10-F5B9-C04D-960E-619396075D33}" type="presParOf" srcId="{2B803070-E07C-4E54-8B1A-59ED0B8A7596}" destId="{D13AEB53-8520-4B1B-A40C-A7D244F6287C}" srcOrd="2" destOrd="0" presId="urn:microsoft.com/office/officeart/2018/2/layout/IconVerticalSolidList"/>
    <dgm:cxn modelId="{5BD3D183-6CB5-1D43-9236-D8A8AB6E9C52}" type="presParOf" srcId="{2B803070-E07C-4E54-8B1A-59ED0B8A7596}" destId="{825A8AAB-1067-4517-B802-EB0D65877F13}" srcOrd="3" destOrd="0" presId="urn:microsoft.com/office/officeart/2018/2/layout/IconVerticalSolidList"/>
    <dgm:cxn modelId="{2A31DBEE-3D80-2940-B8B4-FA3E20F6B852}" type="presParOf" srcId="{5FC71360-FA45-4362-87F7-786090691724}" destId="{62B0B773-3DBC-4083-AA94-AB6820E9EBC3}" srcOrd="1" destOrd="0" presId="urn:microsoft.com/office/officeart/2018/2/layout/IconVerticalSolidList"/>
    <dgm:cxn modelId="{BE2244C1-E062-3B4F-9569-70924CC503EF}" type="presParOf" srcId="{5FC71360-FA45-4362-87F7-786090691724}" destId="{F99434AC-2CD1-47D6-924E-3EB0859DD1A8}" srcOrd="2" destOrd="0" presId="urn:microsoft.com/office/officeart/2018/2/layout/IconVerticalSolidList"/>
    <dgm:cxn modelId="{6B67D09A-8C20-AD4E-B584-314A2336D09A}" type="presParOf" srcId="{F99434AC-2CD1-47D6-924E-3EB0859DD1A8}" destId="{07043EBE-E219-4C33-AEF5-18DE6479F10A}" srcOrd="0" destOrd="0" presId="urn:microsoft.com/office/officeart/2018/2/layout/IconVerticalSolidList"/>
    <dgm:cxn modelId="{E4EC4AA7-4771-FB4C-8C8F-9F1F6A33C031}" type="presParOf" srcId="{F99434AC-2CD1-47D6-924E-3EB0859DD1A8}" destId="{4AEE069C-223D-4337-8D9A-D5431445C161}" srcOrd="1" destOrd="0" presId="urn:microsoft.com/office/officeart/2018/2/layout/IconVerticalSolidList"/>
    <dgm:cxn modelId="{8B4B53A7-B7A9-3446-89D6-01D103B0B0DC}" type="presParOf" srcId="{F99434AC-2CD1-47D6-924E-3EB0859DD1A8}" destId="{AACF2FFD-727B-406B-AE71-49732CC2FEFB}" srcOrd="2" destOrd="0" presId="urn:microsoft.com/office/officeart/2018/2/layout/IconVerticalSolidList"/>
    <dgm:cxn modelId="{858ADD62-8E89-774E-B69A-9407558C8F93}" type="presParOf" srcId="{F99434AC-2CD1-47D6-924E-3EB0859DD1A8}" destId="{584A1BD6-1B9E-424B-89C3-0F9F7BC9037C}" srcOrd="3" destOrd="0" presId="urn:microsoft.com/office/officeart/2018/2/layout/IconVerticalSolidList"/>
    <dgm:cxn modelId="{5752BC10-040E-8347-9046-4FB60C1C11C1}" type="presParOf" srcId="{5FC71360-FA45-4362-87F7-786090691724}" destId="{F05CAEFF-A24B-44FE-B63C-C9B10E487E35}" srcOrd="3" destOrd="0" presId="urn:microsoft.com/office/officeart/2018/2/layout/IconVerticalSolidList"/>
    <dgm:cxn modelId="{843C12AA-5F66-B742-8718-11B09EEEB00C}" type="presParOf" srcId="{5FC71360-FA45-4362-87F7-786090691724}" destId="{467A5E22-574B-450D-ADA5-F474AD968AB3}" srcOrd="4" destOrd="0" presId="urn:microsoft.com/office/officeart/2018/2/layout/IconVerticalSolidList"/>
    <dgm:cxn modelId="{EB9F9505-A932-3A4C-A34F-4FC897BB1E01}" type="presParOf" srcId="{467A5E22-574B-450D-ADA5-F474AD968AB3}" destId="{76A9361E-49BB-417D-933C-5D9D4349F84B}" srcOrd="0" destOrd="0" presId="urn:microsoft.com/office/officeart/2018/2/layout/IconVerticalSolidList"/>
    <dgm:cxn modelId="{DE9D7DA6-265D-7242-96E2-7078372C49FF}" type="presParOf" srcId="{467A5E22-574B-450D-ADA5-F474AD968AB3}" destId="{8652D43F-EE1B-4C81-B1C7-80A8D06AE53A}" srcOrd="1" destOrd="0" presId="urn:microsoft.com/office/officeart/2018/2/layout/IconVerticalSolidList"/>
    <dgm:cxn modelId="{1A3A8A25-3F35-A146-8A75-01F2775757DD}" type="presParOf" srcId="{467A5E22-574B-450D-ADA5-F474AD968AB3}" destId="{03D84BC9-030D-4967-B2FA-8A09ABEACAFC}" srcOrd="2" destOrd="0" presId="urn:microsoft.com/office/officeart/2018/2/layout/IconVerticalSolidList"/>
    <dgm:cxn modelId="{F37A7DA2-5777-6043-8E52-52B72AAB768F}" type="presParOf" srcId="{467A5E22-574B-450D-ADA5-F474AD968AB3}" destId="{FCD2B22C-B8BD-4685-8892-540B4D52D18D}" srcOrd="3" destOrd="0" presId="urn:microsoft.com/office/officeart/2018/2/layout/IconVerticalSolidList"/>
    <dgm:cxn modelId="{1BF318D7-47B6-8343-85D5-AC9D747931BE}" type="presParOf" srcId="{5FC71360-FA45-4362-87F7-786090691724}" destId="{FCB5E628-1CF1-4557-8DBE-EBE31BAFC834}" srcOrd="5" destOrd="0" presId="urn:microsoft.com/office/officeart/2018/2/layout/IconVerticalSolidList"/>
    <dgm:cxn modelId="{5D147E94-CB28-9642-BA8E-A267A025CB3E}" type="presParOf" srcId="{5FC71360-FA45-4362-87F7-786090691724}" destId="{58CA265D-3839-4E4F-BFEC-E1CC9F30C38B}" srcOrd="6" destOrd="0" presId="urn:microsoft.com/office/officeart/2018/2/layout/IconVerticalSolidList"/>
    <dgm:cxn modelId="{9133A9E8-170F-9643-8BA9-B395235BDE42}" type="presParOf" srcId="{58CA265D-3839-4E4F-BFEC-E1CC9F30C38B}" destId="{C87423CC-4176-4BED-9A65-8EBE9D759394}" srcOrd="0" destOrd="0" presId="urn:microsoft.com/office/officeart/2018/2/layout/IconVerticalSolidList"/>
    <dgm:cxn modelId="{980C17C0-F139-DF40-8966-093C42C8E746}" type="presParOf" srcId="{58CA265D-3839-4E4F-BFEC-E1CC9F30C38B}" destId="{C84F2892-E5F5-4694-8DB5-C726EB0EBD08}" srcOrd="1" destOrd="0" presId="urn:microsoft.com/office/officeart/2018/2/layout/IconVerticalSolidList"/>
    <dgm:cxn modelId="{BAB638C0-DB47-C142-AC5F-066138532763}" type="presParOf" srcId="{58CA265D-3839-4E4F-BFEC-E1CC9F30C38B}" destId="{1011EDB6-E131-4B24-8471-41954C00C39D}" srcOrd="2" destOrd="0" presId="urn:microsoft.com/office/officeart/2018/2/layout/IconVerticalSolidList"/>
    <dgm:cxn modelId="{59D04AB5-649A-8244-BC88-2839CCCBEACA}" type="presParOf" srcId="{58CA265D-3839-4E4F-BFEC-E1CC9F30C38B}" destId="{C5CA0E04-E7E4-4C80-8D44-32267B1A4F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18A9DC-CF4B-40AE-8D18-F776390ECE2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EC28C-D911-4820-8DFE-17A459CB81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 Display" panose="02110004020202020204"/>
            </a:rPr>
            <a:t> </a:t>
          </a:r>
          <a:r>
            <a:rPr lang="en-US" b="1" dirty="0">
              <a:latin typeface="Aptos Display" panose="02110004020202020204"/>
            </a:rPr>
            <a:t>Three out of every four consumers</a:t>
          </a:r>
          <a:r>
            <a:rPr lang="en-US" dirty="0"/>
            <a:t> say they reconsider purchase decisions because of the ingredient list. </a:t>
          </a:r>
          <a:br>
            <a:rPr lang="en-US" dirty="0"/>
          </a:br>
          <a:r>
            <a:rPr lang="en-US" dirty="0"/>
            <a:t>→ Implication: Using natural, traceable ingredients gives </a:t>
          </a:r>
          <a:r>
            <a:rPr lang="en-US" dirty="0" err="1"/>
            <a:t>TogaNola</a:t>
          </a:r>
          <a:r>
            <a:rPr lang="en-US" dirty="0"/>
            <a:t> a strong positioning</a:t>
          </a:r>
          <a:r>
            <a:rPr lang="en-US" dirty="0">
              <a:latin typeface="Aptos Display" panose="02110004020202020204"/>
            </a:rPr>
            <a:t>.</a:t>
          </a:r>
          <a:endParaRPr lang="en-US" dirty="0"/>
        </a:p>
      </dgm:t>
    </dgm:pt>
    <dgm:pt modelId="{4B54CA8A-E43F-4F42-A4A2-0CB9164BFDBB}" type="parTrans" cxnId="{C4326259-CB35-4164-9EE6-26A3C481CE7B}">
      <dgm:prSet/>
      <dgm:spPr/>
      <dgm:t>
        <a:bodyPr/>
        <a:lstStyle/>
        <a:p>
          <a:endParaRPr lang="en-US"/>
        </a:p>
      </dgm:t>
    </dgm:pt>
    <dgm:pt modelId="{58941C8C-8306-4BB6-A06B-F3FBF8A15564}" type="sibTrans" cxnId="{C4326259-CB35-4164-9EE6-26A3C481CE7B}">
      <dgm:prSet/>
      <dgm:spPr/>
      <dgm:t>
        <a:bodyPr/>
        <a:lstStyle/>
        <a:p>
          <a:endParaRPr lang="en-US"/>
        </a:p>
      </dgm:t>
    </dgm:pt>
    <dgm:pt modelId="{96EB9299-8425-465F-B0B7-F94DBBF92E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Every purchase helps support Saratoga Springs charities, schools, and local causes, strengthening community ties.  </a:t>
          </a:r>
        </a:p>
      </dgm:t>
    </dgm:pt>
    <dgm:pt modelId="{DD73628A-1E8B-41F2-81B8-9768E1C15950}" type="parTrans" cxnId="{740AD8FB-2145-488A-B18D-BEA640F301A5}">
      <dgm:prSet/>
      <dgm:spPr/>
      <dgm:t>
        <a:bodyPr/>
        <a:lstStyle/>
        <a:p>
          <a:endParaRPr lang="en-US"/>
        </a:p>
      </dgm:t>
    </dgm:pt>
    <dgm:pt modelId="{05DA88F9-EBBD-49CF-B466-3AA8D96C4ECF}" type="sibTrans" cxnId="{740AD8FB-2145-488A-B18D-BEA640F301A5}">
      <dgm:prSet/>
      <dgm:spPr/>
      <dgm:t>
        <a:bodyPr/>
        <a:lstStyle/>
        <a:p>
          <a:endParaRPr lang="en-US"/>
        </a:p>
      </dgm:t>
    </dgm:pt>
    <dgm:pt modelId="{42F11F77-9DA8-4CE1-B5AA-6E2191E803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gluten-free space is </a:t>
          </a:r>
          <a:r>
            <a:rPr lang="en-US" b="1" dirty="0"/>
            <a:t>growing rapidly</a:t>
          </a:r>
          <a:r>
            <a:rPr lang="en-US" dirty="0"/>
            <a:t>, with higher growth rates (~7-10% CAGR) in recent years.</a:t>
          </a:r>
        </a:p>
      </dgm:t>
    </dgm:pt>
    <dgm:pt modelId="{032642A5-FDC7-465B-9EA5-ABAB6ADBB797}" type="parTrans" cxnId="{F1B6A339-EC28-4350-8F84-15DE52FB0C53}">
      <dgm:prSet/>
      <dgm:spPr/>
      <dgm:t>
        <a:bodyPr/>
        <a:lstStyle/>
        <a:p>
          <a:endParaRPr lang="en-US"/>
        </a:p>
      </dgm:t>
    </dgm:pt>
    <dgm:pt modelId="{811DB3D2-BCF3-4867-839F-F1C776D3B011}" type="sibTrans" cxnId="{F1B6A339-EC28-4350-8F84-15DE52FB0C53}">
      <dgm:prSet/>
      <dgm:spPr/>
      <dgm:t>
        <a:bodyPr/>
        <a:lstStyle/>
        <a:p>
          <a:endParaRPr lang="en-US"/>
        </a:p>
      </dgm:t>
    </dgm:pt>
    <dgm:pt modelId="{944B7591-60B8-4547-95DE-B801FB16C7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Small-batch, handcrafted production uses eco-friendly packaging to promote sustainability. </a:t>
          </a:r>
        </a:p>
      </dgm:t>
    </dgm:pt>
    <dgm:pt modelId="{CEBC9EED-6471-4380-B307-98012E0B8203}" type="parTrans" cxnId="{C22D809E-C16C-46BF-A765-5DDA9032F795}">
      <dgm:prSet/>
      <dgm:spPr/>
      <dgm:t>
        <a:bodyPr/>
        <a:lstStyle/>
        <a:p>
          <a:endParaRPr lang="en-US"/>
        </a:p>
      </dgm:t>
    </dgm:pt>
    <dgm:pt modelId="{5D6FA047-D31C-4EC0-B3E4-6F021B1EB4B8}" type="sibTrans" cxnId="{C22D809E-C16C-46BF-A765-5DDA9032F795}">
      <dgm:prSet/>
      <dgm:spPr/>
      <dgm:t>
        <a:bodyPr/>
        <a:lstStyle/>
        <a:p>
          <a:endParaRPr lang="en-US"/>
        </a:p>
      </dgm:t>
    </dgm:pt>
    <dgm:pt modelId="{858EF5D8-B374-4D08-BB68-9154230DFCE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vegan snack space is </a:t>
          </a:r>
          <a:r>
            <a:rPr lang="en-US" b="1" dirty="0"/>
            <a:t>much larger</a:t>
          </a:r>
          <a:r>
            <a:rPr lang="en-US" dirty="0"/>
            <a:t> (~$47 billion base in 2024) and also growing significantly (~8.5% CAGR</a:t>
          </a:r>
          <a:r>
            <a:rPr lang="en-US" dirty="0">
              <a:latin typeface="Aptos Display" panose="02110004020202020204"/>
            </a:rPr>
            <a:t>).</a:t>
          </a:r>
          <a:r>
            <a:rPr lang="en-US" dirty="0"/>
            <a:t> </a:t>
          </a:r>
        </a:p>
      </dgm:t>
    </dgm:pt>
    <dgm:pt modelId="{13C71E38-1089-46EF-B678-C013EF45BFC2}" type="parTrans" cxnId="{E64797BF-0F0E-4171-85A9-644B1DD4F811}">
      <dgm:prSet/>
      <dgm:spPr/>
    </dgm:pt>
    <dgm:pt modelId="{69470E07-A885-49D2-BE0B-AD7D5DAFAD9D}" type="sibTrans" cxnId="{E64797BF-0F0E-4171-85A9-644B1DD4F811}">
      <dgm:prSet/>
      <dgm:spPr/>
    </dgm:pt>
    <dgm:pt modelId="{3071C5EE-B84A-479C-9853-7D600C124E9E}" type="pres">
      <dgm:prSet presAssocID="{2D18A9DC-CF4B-40AE-8D18-F776390ECE2A}" presName="root" presStyleCnt="0">
        <dgm:presLayoutVars>
          <dgm:dir/>
          <dgm:resizeHandles val="exact"/>
        </dgm:presLayoutVars>
      </dgm:prSet>
      <dgm:spPr/>
    </dgm:pt>
    <dgm:pt modelId="{427303F9-713A-4D38-A8E2-CDDAD1E660BB}" type="pres">
      <dgm:prSet presAssocID="{C87EC28C-D911-4820-8DFE-17A459CB8199}" presName="compNode" presStyleCnt="0"/>
      <dgm:spPr/>
    </dgm:pt>
    <dgm:pt modelId="{EF290D1C-4884-4313-A3DD-1ABE27976D9A}" type="pres">
      <dgm:prSet presAssocID="{C87EC28C-D911-4820-8DFE-17A459CB8199}" presName="bgRect" presStyleLbl="bgShp" presStyleIdx="0" presStyleCnt="5"/>
      <dgm:spPr/>
    </dgm:pt>
    <dgm:pt modelId="{506FE513-39AE-4FDF-816E-8F2745FE98B5}" type="pres">
      <dgm:prSet presAssocID="{C87EC28C-D911-4820-8DFE-17A459CB819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8EAF237B-937C-4C79-A024-7082FFDE93DA}" type="pres">
      <dgm:prSet presAssocID="{C87EC28C-D911-4820-8DFE-17A459CB8199}" presName="spaceRect" presStyleCnt="0"/>
      <dgm:spPr/>
    </dgm:pt>
    <dgm:pt modelId="{5E35AA1E-066D-4D00-99CD-503B1EE22DA1}" type="pres">
      <dgm:prSet presAssocID="{C87EC28C-D911-4820-8DFE-17A459CB8199}" presName="parTx" presStyleLbl="revTx" presStyleIdx="0" presStyleCnt="5">
        <dgm:presLayoutVars>
          <dgm:chMax val="0"/>
          <dgm:chPref val="0"/>
        </dgm:presLayoutVars>
      </dgm:prSet>
      <dgm:spPr/>
    </dgm:pt>
    <dgm:pt modelId="{3A8A9BD8-BEF3-40BE-A09E-A046A6A72008}" type="pres">
      <dgm:prSet presAssocID="{58941C8C-8306-4BB6-A06B-F3FBF8A15564}" presName="sibTrans" presStyleCnt="0"/>
      <dgm:spPr/>
    </dgm:pt>
    <dgm:pt modelId="{372400F9-7AFC-4D69-A38A-5FB6FC4AE486}" type="pres">
      <dgm:prSet presAssocID="{96EB9299-8425-465F-B0B7-F94DBBF92EDA}" presName="compNode" presStyleCnt="0"/>
      <dgm:spPr/>
    </dgm:pt>
    <dgm:pt modelId="{0626FE51-E62D-4EFE-AEF2-BABCE26B7444}" type="pres">
      <dgm:prSet presAssocID="{96EB9299-8425-465F-B0B7-F94DBBF92EDA}" presName="bgRect" presStyleLbl="bgShp" presStyleIdx="1" presStyleCnt="5"/>
      <dgm:spPr/>
    </dgm:pt>
    <dgm:pt modelId="{C22B7127-0D63-4619-A3DB-79CC1A23F339}" type="pres">
      <dgm:prSet presAssocID="{96EB9299-8425-465F-B0B7-F94DBBF92E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07CBB38-B33C-4B40-86CB-5E2F09977D7D}" type="pres">
      <dgm:prSet presAssocID="{96EB9299-8425-465F-B0B7-F94DBBF92EDA}" presName="spaceRect" presStyleCnt="0"/>
      <dgm:spPr/>
    </dgm:pt>
    <dgm:pt modelId="{FD155346-1E4A-4ED7-9DD2-27437ED94C38}" type="pres">
      <dgm:prSet presAssocID="{96EB9299-8425-465F-B0B7-F94DBBF92EDA}" presName="parTx" presStyleLbl="revTx" presStyleIdx="1" presStyleCnt="5">
        <dgm:presLayoutVars>
          <dgm:chMax val="0"/>
          <dgm:chPref val="0"/>
        </dgm:presLayoutVars>
      </dgm:prSet>
      <dgm:spPr/>
    </dgm:pt>
    <dgm:pt modelId="{C472B7BF-879A-4EC9-9A91-A375630CE3BE}" type="pres">
      <dgm:prSet presAssocID="{05DA88F9-EBBD-49CF-B466-3AA8D96C4ECF}" presName="sibTrans" presStyleCnt="0"/>
      <dgm:spPr/>
    </dgm:pt>
    <dgm:pt modelId="{CE67EFD9-1927-41D6-AFE5-C3077422AB28}" type="pres">
      <dgm:prSet presAssocID="{42F11F77-9DA8-4CE1-B5AA-6E2191E8038A}" presName="compNode" presStyleCnt="0"/>
      <dgm:spPr/>
    </dgm:pt>
    <dgm:pt modelId="{E4772386-4777-4528-B5E4-7CD7B1C7741E}" type="pres">
      <dgm:prSet presAssocID="{42F11F77-9DA8-4CE1-B5AA-6E2191E8038A}" presName="bgRect" presStyleLbl="bgShp" presStyleIdx="2" presStyleCnt="5"/>
      <dgm:spPr/>
    </dgm:pt>
    <dgm:pt modelId="{7E11F091-29C1-48BC-B742-E499945F2633}" type="pres">
      <dgm:prSet presAssocID="{42F11F77-9DA8-4CE1-B5AA-6E2191E8038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3216086C-3714-4251-A69E-D91955BA4D99}" type="pres">
      <dgm:prSet presAssocID="{42F11F77-9DA8-4CE1-B5AA-6E2191E8038A}" presName="spaceRect" presStyleCnt="0"/>
      <dgm:spPr/>
    </dgm:pt>
    <dgm:pt modelId="{FF822834-3AC3-4BE2-96D8-31EEC65E4634}" type="pres">
      <dgm:prSet presAssocID="{42F11F77-9DA8-4CE1-B5AA-6E2191E8038A}" presName="parTx" presStyleLbl="revTx" presStyleIdx="2" presStyleCnt="5">
        <dgm:presLayoutVars>
          <dgm:chMax val="0"/>
          <dgm:chPref val="0"/>
        </dgm:presLayoutVars>
      </dgm:prSet>
      <dgm:spPr/>
    </dgm:pt>
    <dgm:pt modelId="{B5E116B1-BCEB-4B2D-9E76-99C91BAB2C57}" type="pres">
      <dgm:prSet presAssocID="{811DB3D2-BCF3-4867-839F-F1C776D3B011}" presName="sibTrans" presStyleCnt="0"/>
      <dgm:spPr/>
    </dgm:pt>
    <dgm:pt modelId="{892D7A34-7FA5-48D7-AE5A-EF02E3820EF6}" type="pres">
      <dgm:prSet presAssocID="{858EF5D8-B374-4D08-BB68-9154230DFCEE}" presName="compNode" presStyleCnt="0"/>
      <dgm:spPr/>
    </dgm:pt>
    <dgm:pt modelId="{BB6C07ED-86CF-4DD0-A6A1-6CD845BA69B8}" type="pres">
      <dgm:prSet presAssocID="{858EF5D8-B374-4D08-BB68-9154230DFCEE}" presName="bgRect" presStyleLbl="bgShp" presStyleIdx="3" presStyleCnt="5"/>
      <dgm:spPr/>
    </dgm:pt>
    <dgm:pt modelId="{CE089138-563B-401B-8300-F85750CFE033}" type="pres">
      <dgm:prSet presAssocID="{858EF5D8-B374-4D08-BB68-9154230DFCE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Up with solid fill"/>
        </a:ext>
      </dgm:extLst>
    </dgm:pt>
    <dgm:pt modelId="{16CCD191-E868-453B-97D4-3937042B4747}" type="pres">
      <dgm:prSet presAssocID="{858EF5D8-B374-4D08-BB68-9154230DFCEE}" presName="spaceRect" presStyleCnt="0"/>
      <dgm:spPr/>
    </dgm:pt>
    <dgm:pt modelId="{C61160BD-3E97-4100-9A1F-46F0EF33DE31}" type="pres">
      <dgm:prSet presAssocID="{858EF5D8-B374-4D08-BB68-9154230DFCEE}" presName="parTx" presStyleLbl="revTx" presStyleIdx="3" presStyleCnt="5">
        <dgm:presLayoutVars>
          <dgm:chMax val="0"/>
          <dgm:chPref val="0"/>
        </dgm:presLayoutVars>
      </dgm:prSet>
      <dgm:spPr/>
    </dgm:pt>
    <dgm:pt modelId="{121511D4-F0FD-436A-BAAD-FDAB440FBBE9}" type="pres">
      <dgm:prSet presAssocID="{69470E07-A885-49D2-BE0B-AD7D5DAFAD9D}" presName="sibTrans" presStyleCnt="0"/>
      <dgm:spPr/>
    </dgm:pt>
    <dgm:pt modelId="{0383E1F7-4B35-43F2-9382-35AED37C2078}" type="pres">
      <dgm:prSet presAssocID="{944B7591-60B8-4547-95DE-B801FB16C7B4}" presName="compNode" presStyleCnt="0"/>
      <dgm:spPr/>
    </dgm:pt>
    <dgm:pt modelId="{B0D27F56-D2C0-41C5-8ED3-46BF470ECAA9}" type="pres">
      <dgm:prSet presAssocID="{944B7591-60B8-4547-95DE-B801FB16C7B4}" presName="bgRect" presStyleLbl="bgShp" presStyleIdx="4" presStyleCnt="5"/>
      <dgm:spPr/>
    </dgm:pt>
    <dgm:pt modelId="{5DC089DE-BC7C-40C7-B871-EDB0C19ABCEB}" type="pres">
      <dgm:prSet presAssocID="{944B7591-60B8-4547-95DE-B801FB16C7B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nabata Tree"/>
        </a:ext>
      </dgm:extLst>
    </dgm:pt>
    <dgm:pt modelId="{42778263-3119-4851-8614-1DA56542FE64}" type="pres">
      <dgm:prSet presAssocID="{944B7591-60B8-4547-95DE-B801FB16C7B4}" presName="spaceRect" presStyleCnt="0"/>
      <dgm:spPr/>
    </dgm:pt>
    <dgm:pt modelId="{54362279-D4B3-4EEF-A0D8-A76E6B047354}" type="pres">
      <dgm:prSet presAssocID="{944B7591-60B8-4547-95DE-B801FB16C7B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E6D561A-2DCB-4769-859A-0EB60C023CA5}" type="presOf" srcId="{96EB9299-8425-465F-B0B7-F94DBBF92EDA}" destId="{FD155346-1E4A-4ED7-9DD2-27437ED94C38}" srcOrd="0" destOrd="0" presId="urn:microsoft.com/office/officeart/2018/2/layout/IconVerticalSolidList"/>
    <dgm:cxn modelId="{F642B132-64E3-4934-AC29-F44EFD619A80}" type="presOf" srcId="{42F11F77-9DA8-4CE1-B5AA-6E2191E8038A}" destId="{FF822834-3AC3-4BE2-96D8-31EEC65E4634}" srcOrd="0" destOrd="0" presId="urn:microsoft.com/office/officeart/2018/2/layout/IconVerticalSolidList"/>
    <dgm:cxn modelId="{F1B6A339-EC28-4350-8F84-15DE52FB0C53}" srcId="{2D18A9DC-CF4B-40AE-8D18-F776390ECE2A}" destId="{42F11F77-9DA8-4CE1-B5AA-6E2191E8038A}" srcOrd="2" destOrd="0" parTransId="{032642A5-FDC7-465B-9EA5-ABAB6ADBB797}" sibTransId="{811DB3D2-BCF3-4867-839F-F1C776D3B011}"/>
    <dgm:cxn modelId="{1FB30564-B2E1-4BBA-B215-93932F70C484}" type="presOf" srcId="{C87EC28C-D911-4820-8DFE-17A459CB8199}" destId="{5E35AA1E-066D-4D00-99CD-503B1EE22DA1}" srcOrd="0" destOrd="0" presId="urn:microsoft.com/office/officeart/2018/2/layout/IconVerticalSolidList"/>
    <dgm:cxn modelId="{C4326259-CB35-4164-9EE6-26A3C481CE7B}" srcId="{2D18A9DC-CF4B-40AE-8D18-F776390ECE2A}" destId="{C87EC28C-D911-4820-8DFE-17A459CB8199}" srcOrd="0" destOrd="0" parTransId="{4B54CA8A-E43F-4F42-A4A2-0CB9164BFDBB}" sibTransId="{58941C8C-8306-4BB6-A06B-F3FBF8A15564}"/>
    <dgm:cxn modelId="{2C06F580-4428-5A4C-9ACC-0658735C423E}" type="presOf" srcId="{2D18A9DC-CF4B-40AE-8D18-F776390ECE2A}" destId="{3071C5EE-B84A-479C-9853-7D600C124E9E}" srcOrd="0" destOrd="0" presId="urn:microsoft.com/office/officeart/2018/2/layout/IconVerticalSolidList"/>
    <dgm:cxn modelId="{C22D809E-C16C-46BF-A765-5DDA9032F795}" srcId="{2D18A9DC-CF4B-40AE-8D18-F776390ECE2A}" destId="{944B7591-60B8-4547-95DE-B801FB16C7B4}" srcOrd="4" destOrd="0" parTransId="{CEBC9EED-6471-4380-B307-98012E0B8203}" sibTransId="{5D6FA047-D31C-4EC0-B3E4-6F021B1EB4B8}"/>
    <dgm:cxn modelId="{5DE451A2-3727-4BA6-A38A-A361314E3D81}" type="presOf" srcId="{858EF5D8-B374-4D08-BB68-9154230DFCEE}" destId="{C61160BD-3E97-4100-9A1F-46F0EF33DE31}" srcOrd="0" destOrd="0" presId="urn:microsoft.com/office/officeart/2018/2/layout/IconVerticalSolidList"/>
    <dgm:cxn modelId="{A12011B3-27DB-4DDF-8268-CC0771202D03}" type="presOf" srcId="{944B7591-60B8-4547-95DE-B801FB16C7B4}" destId="{54362279-D4B3-4EEF-A0D8-A76E6B047354}" srcOrd="0" destOrd="0" presId="urn:microsoft.com/office/officeart/2018/2/layout/IconVerticalSolidList"/>
    <dgm:cxn modelId="{E64797BF-0F0E-4171-85A9-644B1DD4F811}" srcId="{2D18A9DC-CF4B-40AE-8D18-F776390ECE2A}" destId="{858EF5D8-B374-4D08-BB68-9154230DFCEE}" srcOrd="3" destOrd="0" parTransId="{13C71E38-1089-46EF-B678-C013EF45BFC2}" sibTransId="{69470E07-A885-49D2-BE0B-AD7D5DAFAD9D}"/>
    <dgm:cxn modelId="{740AD8FB-2145-488A-B18D-BEA640F301A5}" srcId="{2D18A9DC-CF4B-40AE-8D18-F776390ECE2A}" destId="{96EB9299-8425-465F-B0B7-F94DBBF92EDA}" srcOrd="1" destOrd="0" parTransId="{DD73628A-1E8B-41F2-81B8-9768E1C15950}" sibTransId="{05DA88F9-EBBD-49CF-B466-3AA8D96C4ECF}"/>
    <dgm:cxn modelId="{4AE947F9-5297-4E15-BF08-6202C00E00DF}" type="presParOf" srcId="{3071C5EE-B84A-479C-9853-7D600C124E9E}" destId="{427303F9-713A-4D38-A8E2-CDDAD1E660BB}" srcOrd="0" destOrd="0" presId="urn:microsoft.com/office/officeart/2018/2/layout/IconVerticalSolidList"/>
    <dgm:cxn modelId="{64029DA2-1452-4CEA-B5D3-C838C540CBCE}" type="presParOf" srcId="{427303F9-713A-4D38-A8E2-CDDAD1E660BB}" destId="{EF290D1C-4884-4313-A3DD-1ABE27976D9A}" srcOrd="0" destOrd="0" presId="urn:microsoft.com/office/officeart/2018/2/layout/IconVerticalSolidList"/>
    <dgm:cxn modelId="{82D2DABC-218E-4AA0-AA97-3E62193D14B5}" type="presParOf" srcId="{427303F9-713A-4D38-A8E2-CDDAD1E660BB}" destId="{506FE513-39AE-4FDF-816E-8F2745FE98B5}" srcOrd="1" destOrd="0" presId="urn:microsoft.com/office/officeart/2018/2/layout/IconVerticalSolidList"/>
    <dgm:cxn modelId="{09F4EBBC-772C-4917-B7D9-3FFE2E8393CF}" type="presParOf" srcId="{427303F9-713A-4D38-A8E2-CDDAD1E660BB}" destId="{8EAF237B-937C-4C79-A024-7082FFDE93DA}" srcOrd="2" destOrd="0" presId="urn:microsoft.com/office/officeart/2018/2/layout/IconVerticalSolidList"/>
    <dgm:cxn modelId="{B5A0EF34-6328-4FA4-9662-69ADE660A65C}" type="presParOf" srcId="{427303F9-713A-4D38-A8E2-CDDAD1E660BB}" destId="{5E35AA1E-066D-4D00-99CD-503B1EE22DA1}" srcOrd="3" destOrd="0" presId="urn:microsoft.com/office/officeart/2018/2/layout/IconVerticalSolidList"/>
    <dgm:cxn modelId="{89707777-306C-4CD7-9D02-0C400A8C49C5}" type="presParOf" srcId="{3071C5EE-B84A-479C-9853-7D600C124E9E}" destId="{3A8A9BD8-BEF3-40BE-A09E-A046A6A72008}" srcOrd="1" destOrd="0" presId="urn:microsoft.com/office/officeart/2018/2/layout/IconVerticalSolidList"/>
    <dgm:cxn modelId="{04DBE781-F1B7-4F46-BEF0-AAE3497263B5}" type="presParOf" srcId="{3071C5EE-B84A-479C-9853-7D600C124E9E}" destId="{372400F9-7AFC-4D69-A38A-5FB6FC4AE486}" srcOrd="2" destOrd="0" presId="urn:microsoft.com/office/officeart/2018/2/layout/IconVerticalSolidList"/>
    <dgm:cxn modelId="{DA118575-E9EB-41E3-AEEE-3083F7411C43}" type="presParOf" srcId="{372400F9-7AFC-4D69-A38A-5FB6FC4AE486}" destId="{0626FE51-E62D-4EFE-AEF2-BABCE26B7444}" srcOrd="0" destOrd="0" presId="urn:microsoft.com/office/officeart/2018/2/layout/IconVerticalSolidList"/>
    <dgm:cxn modelId="{F7521ACA-02E3-4042-B6BC-C7706E7CA7BD}" type="presParOf" srcId="{372400F9-7AFC-4D69-A38A-5FB6FC4AE486}" destId="{C22B7127-0D63-4619-A3DB-79CC1A23F339}" srcOrd="1" destOrd="0" presId="urn:microsoft.com/office/officeart/2018/2/layout/IconVerticalSolidList"/>
    <dgm:cxn modelId="{9F424133-B486-449A-96FD-1B82EAE75264}" type="presParOf" srcId="{372400F9-7AFC-4D69-A38A-5FB6FC4AE486}" destId="{E07CBB38-B33C-4B40-86CB-5E2F09977D7D}" srcOrd="2" destOrd="0" presId="urn:microsoft.com/office/officeart/2018/2/layout/IconVerticalSolidList"/>
    <dgm:cxn modelId="{C0BB4378-069F-41B3-A43D-608AB5AC365A}" type="presParOf" srcId="{372400F9-7AFC-4D69-A38A-5FB6FC4AE486}" destId="{FD155346-1E4A-4ED7-9DD2-27437ED94C38}" srcOrd="3" destOrd="0" presId="urn:microsoft.com/office/officeart/2018/2/layout/IconVerticalSolidList"/>
    <dgm:cxn modelId="{FF174ADC-4D9F-4E52-BD7A-80B38DD14638}" type="presParOf" srcId="{3071C5EE-B84A-479C-9853-7D600C124E9E}" destId="{C472B7BF-879A-4EC9-9A91-A375630CE3BE}" srcOrd="3" destOrd="0" presId="urn:microsoft.com/office/officeart/2018/2/layout/IconVerticalSolidList"/>
    <dgm:cxn modelId="{F451A81F-3660-4C80-96F1-5A7C0896C140}" type="presParOf" srcId="{3071C5EE-B84A-479C-9853-7D600C124E9E}" destId="{CE67EFD9-1927-41D6-AFE5-C3077422AB28}" srcOrd="4" destOrd="0" presId="urn:microsoft.com/office/officeart/2018/2/layout/IconVerticalSolidList"/>
    <dgm:cxn modelId="{8002031A-5674-4F37-AC29-0F374772552F}" type="presParOf" srcId="{CE67EFD9-1927-41D6-AFE5-C3077422AB28}" destId="{E4772386-4777-4528-B5E4-7CD7B1C7741E}" srcOrd="0" destOrd="0" presId="urn:microsoft.com/office/officeart/2018/2/layout/IconVerticalSolidList"/>
    <dgm:cxn modelId="{479A9217-780C-4B52-84CB-C4B717E6FFEF}" type="presParOf" srcId="{CE67EFD9-1927-41D6-AFE5-C3077422AB28}" destId="{7E11F091-29C1-48BC-B742-E499945F2633}" srcOrd="1" destOrd="0" presId="urn:microsoft.com/office/officeart/2018/2/layout/IconVerticalSolidList"/>
    <dgm:cxn modelId="{5663E6FA-1D3D-4504-8FA5-D6CCD8CF768A}" type="presParOf" srcId="{CE67EFD9-1927-41D6-AFE5-C3077422AB28}" destId="{3216086C-3714-4251-A69E-D91955BA4D99}" srcOrd="2" destOrd="0" presId="urn:microsoft.com/office/officeart/2018/2/layout/IconVerticalSolidList"/>
    <dgm:cxn modelId="{2FB974F5-D492-4209-A225-49644395DF4C}" type="presParOf" srcId="{CE67EFD9-1927-41D6-AFE5-C3077422AB28}" destId="{FF822834-3AC3-4BE2-96D8-31EEC65E4634}" srcOrd="3" destOrd="0" presId="urn:microsoft.com/office/officeart/2018/2/layout/IconVerticalSolidList"/>
    <dgm:cxn modelId="{A55978CC-8ECD-4696-B573-09CAF895978B}" type="presParOf" srcId="{3071C5EE-B84A-479C-9853-7D600C124E9E}" destId="{B5E116B1-BCEB-4B2D-9E76-99C91BAB2C57}" srcOrd="5" destOrd="0" presId="urn:microsoft.com/office/officeart/2018/2/layout/IconVerticalSolidList"/>
    <dgm:cxn modelId="{9BECBEBB-DAEC-4E1D-824F-72B7D62CE8C9}" type="presParOf" srcId="{3071C5EE-B84A-479C-9853-7D600C124E9E}" destId="{892D7A34-7FA5-48D7-AE5A-EF02E3820EF6}" srcOrd="6" destOrd="0" presId="urn:microsoft.com/office/officeart/2018/2/layout/IconVerticalSolidList"/>
    <dgm:cxn modelId="{478A1FA0-9E2D-4278-BEEA-41F69541343B}" type="presParOf" srcId="{892D7A34-7FA5-48D7-AE5A-EF02E3820EF6}" destId="{BB6C07ED-86CF-4DD0-A6A1-6CD845BA69B8}" srcOrd="0" destOrd="0" presId="urn:microsoft.com/office/officeart/2018/2/layout/IconVerticalSolidList"/>
    <dgm:cxn modelId="{98B80BB3-5DBC-4296-8CE6-6C8A0A5B9374}" type="presParOf" srcId="{892D7A34-7FA5-48D7-AE5A-EF02E3820EF6}" destId="{CE089138-563B-401B-8300-F85750CFE033}" srcOrd="1" destOrd="0" presId="urn:microsoft.com/office/officeart/2018/2/layout/IconVerticalSolidList"/>
    <dgm:cxn modelId="{BE2E45BC-7F2F-4566-9975-C2E7F3696953}" type="presParOf" srcId="{892D7A34-7FA5-48D7-AE5A-EF02E3820EF6}" destId="{16CCD191-E868-453B-97D4-3937042B4747}" srcOrd="2" destOrd="0" presId="urn:microsoft.com/office/officeart/2018/2/layout/IconVerticalSolidList"/>
    <dgm:cxn modelId="{5A78CFD7-BE0B-422A-9A67-DDE528400C0D}" type="presParOf" srcId="{892D7A34-7FA5-48D7-AE5A-EF02E3820EF6}" destId="{C61160BD-3E97-4100-9A1F-46F0EF33DE31}" srcOrd="3" destOrd="0" presId="urn:microsoft.com/office/officeart/2018/2/layout/IconVerticalSolidList"/>
    <dgm:cxn modelId="{C9A3DA1F-87D2-429E-8AEE-A9040E239522}" type="presParOf" srcId="{3071C5EE-B84A-479C-9853-7D600C124E9E}" destId="{121511D4-F0FD-436A-BAAD-FDAB440FBBE9}" srcOrd="7" destOrd="0" presId="urn:microsoft.com/office/officeart/2018/2/layout/IconVerticalSolidList"/>
    <dgm:cxn modelId="{46FC94F8-2DBF-4C0B-8791-86EA740435EB}" type="presParOf" srcId="{3071C5EE-B84A-479C-9853-7D600C124E9E}" destId="{0383E1F7-4B35-43F2-9382-35AED37C2078}" srcOrd="8" destOrd="0" presId="urn:microsoft.com/office/officeart/2018/2/layout/IconVerticalSolidList"/>
    <dgm:cxn modelId="{58AF2301-98B2-43BC-8318-E50E1A17B735}" type="presParOf" srcId="{0383E1F7-4B35-43F2-9382-35AED37C2078}" destId="{B0D27F56-D2C0-41C5-8ED3-46BF470ECAA9}" srcOrd="0" destOrd="0" presId="urn:microsoft.com/office/officeart/2018/2/layout/IconVerticalSolidList"/>
    <dgm:cxn modelId="{9861FEA1-BA64-4A67-B49D-36B32CE0F948}" type="presParOf" srcId="{0383E1F7-4B35-43F2-9382-35AED37C2078}" destId="{5DC089DE-BC7C-40C7-B871-EDB0C19ABCEB}" srcOrd="1" destOrd="0" presId="urn:microsoft.com/office/officeart/2018/2/layout/IconVerticalSolidList"/>
    <dgm:cxn modelId="{F0849D9F-EECE-425F-9105-B9285D6AB895}" type="presParOf" srcId="{0383E1F7-4B35-43F2-9382-35AED37C2078}" destId="{42778263-3119-4851-8614-1DA56542FE64}" srcOrd="2" destOrd="0" presId="urn:microsoft.com/office/officeart/2018/2/layout/IconVerticalSolidList"/>
    <dgm:cxn modelId="{42531675-D01B-421E-BF6A-FAD38A69D83E}" type="presParOf" srcId="{0383E1F7-4B35-43F2-9382-35AED37C2078}" destId="{54362279-D4B3-4EEF-A0D8-A76E6B0473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0595C2-76C7-43E2-B021-6B56FC3A188A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6B2CF6-1390-4F32-B791-897F8A0BF0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Product variety with bars, clusters, and granola bombs</a:t>
          </a:r>
        </a:p>
      </dgm:t>
    </dgm:pt>
    <dgm:pt modelId="{A4E2C48A-457A-4B91-B1F9-741AA67A1AA3}" type="parTrans" cxnId="{FA069226-04EE-4170-AF1E-1299D8B35839}">
      <dgm:prSet/>
      <dgm:spPr/>
      <dgm:t>
        <a:bodyPr/>
        <a:lstStyle/>
        <a:p>
          <a:endParaRPr lang="en-US"/>
        </a:p>
      </dgm:t>
    </dgm:pt>
    <dgm:pt modelId="{2C98CDF1-08C4-440B-9101-60633D831AC7}" type="sibTrans" cxnId="{FA069226-04EE-4170-AF1E-1299D8B35839}">
      <dgm:prSet/>
      <dgm:spPr/>
      <dgm:t>
        <a:bodyPr/>
        <a:lstStyle/>
        <a:p>
          <a:endParaRPr lang="en-US"/>
        </a:p>
      </dgm:t>
    </dgm:pt>
    <dgm:pt modelId="{AA65007D-466A-40B2-80EA-8F235E86DC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1% for the planet and compostable packaging, which appeals to eco-conscious shoppers balancing health and sustainability</a:t>
          </a:r>
        </a:p>
      </dgm:t>
    </dgm:pt>
    <dgm:pt modelId="{EB3E1FA5-1594-47FA-979D-8F7BA339D4E0}" type="parTrans" cxnId="{0DD7C3AF-5E35-43D6-95E2-896FA3C1541C}">
      <dgm:prSet/>
      <dgm:spPr/>
      <dgm:t>
        <a:bodyPr/>
        <a:lstStyle/>
        <a:p>
          <a:endParaRPr lang="en-US"/>
        </a:p>
      </dgm:t>
    </dgm:pt>
    <dgm:pt modelId="{FA6128F1-78EB-42B1-BC30-0704C451471D}" type="sibTrans" cxnId="{0DD7C3AF-5E35-43D6-95E2-896FA3C1541C}">
      <dgm:prSet/>
      <dgm:spPr/>
      <dgm:t>
        <a:bodyPr/>
        <a:lstStyle/>
        <a:p>
          <a:endParaRPr lang="en-US"/>
        </a:p>
      </dgm:t>
    </dgm:pt>
    <dgm:pt modelId="{8570E589-CD3E-7940-9F14-B7FF160075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Offers real fuel with flavor, not just another “healthy” snack label.</a:t>
          </a:r>
        </a:p>
      </dgm:t>
    </dgm:pt>
    <dgm:pt modelId="{F41BC87D-55A3-3F47-B570-4D1074D97AFF}" type="parTrans" cxnId="{ABB321B0-8C92-4429-B38A-C99AA6AA621F}">
      <dgm:prSet/>
      <dgm:spPr/>
    </dgm:pt>
    <dgm:pt modelId="{09BC12AB-1AC4-9F40-9955-8A0DB6C6EEAA}" type="sibTrans" cxnId="{ABB321B0-8C92-4429-B38A-C99AA6AA621F}">
      <dgm:prSet/>
      <dgm:spPr/>
    </dgm:pt>
    <dgm:pt modelId="{F33A229C-92E7-4F74-B3C2-C5BE2D57AFDC}" type="pres">
      <dgm:prSet presAssocID="{580595C2-76C7-43E2-B021-6B56FC3A188A}" presName="root" presStyleCnt="0">
        <dgm:presLayoutVars>
          <dgm:dir/>
          <dgm:resizeHandles val="exact"/>
        </dgm:presLayoutVars>
      </dgm:prSet>
      <dgm:spPr/>
    </dgm:pt>
    <dgm:pt modelId="{696C0FB4-5E44-4A5D-AEAD-CFB52ED7CC2D}" type="pres">
      <dgm:prSet presAssocID="{CE6B2CF6-1390-4F32-B791-897F8A0BF043}" presName="compNode" presStyleCnt="0"/>
      <dgm:spPr/>
    </dgm:pt>
    <dgm:pt modelId="{0E392A09-F41E-49BA-A170-3A1F4EAFBD02}" type="pres">
      <dgm:prSet presAssocID="{CE6B2CF6-1390-4F32-B791-897F8A0BF043}" presName="bgRect" presStyleLbl="bgShp" presStyleIdx="0" presStyleCnt="3"/>
      <dgm:spPr/>
    </dgm:pt>
    <dgm:pt modelId="{383E57E9-3E86-4A4D-96B0-6F61A47EB570}" type="pres">
      <dgm:prSet presAssocID="{CE6B2CF6-1390-4F32-B791-897F8A0BF0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ocolate with solid fill"/>
        </a:ext>
      </dgm:extLst>
    </dgm:pt>
    <dgm:pt modelId="{1BB2EA8D-557A-47BF-A6D4-6666976826E7}" type="pres">
      <dgm:prSet presAssocID="{CE6B2CF6-1390-4F32-B791-897F8A0BF043}" presName="spaceRect" presStyleCnt="0"/>
      <dgm:spPr/>
    </dgm:pt>
    <dgm:pt modelId="{6940CBB7-732E-4C44-A44D-5277D83D1950}" type="pres">
      <dgm:prSet presAssocID="{CE6B2CF6-1390-4F32-B791-897F8A0BF043}" presName="parTx" presStyleLbl="revTx" presStyleIdx="0" presStyleCnt="3">
        <dgm:presLayoutVars>
          <dgm:chMax val="0"/>
          <dgm:chPref val="0"/>
        </dgm:presLayoutVars>
      </dgm:prSet>
      <dgm:spPr/>
    </dgm:pt>
    <dgm:pt modelId="{C74E14F9-287E-4468-8080-0245655F44F3}" type="pres">
      <dgm:prSet presAssocID="{2C98CDF1-08C4-440B-9101-60633D831AC7}" presName="sibTrans" presStyleCnt="0"/>
      <dgm:spPr/>
    </dgm:pt>
    <dgm:pt modelId="{2B1CAC19-2008-8C46-A417-08A30190C14B}" type="pres">
      <dgm:prSet presAssocID="{8570E589-CD3E-7940-9F14-B7FF16007502}" presName="compNode" presStyleCnt="0"/>
      <dgm:spPr/>
    </dgm:pt>
    <dgm:pt modelId="{6E3DBD6B-1CF9-A140-8604-C518B80AA9DB}" type="pres">
      <dgm:prSet presAssocID="{8570E589-CD3E-7940-9F14-B7FF16007502}" presName="bgRect" presStyleLbl="bgShp" presStyleIdx="1" presStyleCnt="3"/>
      <dgm:spPr/>
    </dgm:pt>
    <dgm:pt modelId="{9A9B1315-5463-134C-96C8-2D7D5C15302D}" type="pres">
      <dgm:prSet presAssocID="{8570E589-CD3E-7940-9F14-B7FF160075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eberry with solid fill"/>
        </a:ext>
      </dgm:extLst>
    </dgm:pt>
    <dgm:pt modelId="{BAD6943D-DBE3-B143-96DF-F6D44A5FCB40}" type="pres">
      <dgm:prSet presAssocID="{8570E589-CD3E-7940-9F14-B7FF16007502}" presName="spaceRect" presStyleCnt="0"/>
      <dgm:spPr/>
    </dgm:pt>
    <dgm:pt modelId="{350A3304-7CF7-C749-830E-B90B100E1DEC}" type="pres">
      <dgm:prSet presAssocID="{8570E589-CD3E-7940-9F14-B7FF16007502}" presName="parTx" presStyleLbl="revTx" presStyleIdx="1" presStyleCnt="3">
        <dgm:presLayoutVars>
          <dgm:chMax val="0"/>
          <dgm:chPref val="0"/>
        </dgm:presLayoutVars>
      </dgm:prSet>
      <dgm:spPr/>
    </dgm:pt>
    <dgm:pt modelId="{EA25A464-93FC-DD45-A64C-182805562178}" type="pres">
      <dgm:prSet presAssocID="{09BC12AB-1AC4-9F40-9955-8A0DB6C6EEAA}" presName="sibTrans" presStyleCnt="0"/>
      <dgm:spPr/>
    </dgm:pt>
    <dgm:pt modelId="{B2954C9E-1C1C-4066-8DFC-3079EE813934}" type="pres">
      <dgm:prSet presAssocID="{AA65007D-466A-40B2-80EA-8F235E86DC83}" presName="compNode" presStyleCnt="0"/>
      <dgm:spPr/>
    </dgm:pt>
    <dgm:pt modelId="{1265758D-F1F4-4B86-96F1-AF9DA0DAE7B7}" type="pres">
      <dgm:prSet presAssocID="{AA65007D-466A-40B2-80EA-8F235E86DC83}" presName="bgRect" presStyleLbl="bgShp" presStyleIdx="2" presStyleCnt="3"/>
      <dgm:spPr/>
    </dgm:pt>
    <dgm:pt modelId="{E1F550FB-4F41-42C3-A3E1-7B0BA3D65E2F}" type="pres">
      <dgm:prSet presAssocID="{AA65007D-466A-40B2-80EA-8F235E86DC8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5161EB4-5B53-4F73-850D-33AFA4951943}" type="pres">
      <dgm:prSet presAssocID="{AA65007D-466A-40B2-80EA-8F235E86DC83}" presName="spaceRect" presStyleCnt="0"/>
      <dgm:spPr/>
    </dgm:pt>
    <dgm:pt modelId="{ECC606C7-6786-4E6A-8CEF-89C3A3588F52}" type="pres">
      <dgm:prSet presAssocID="{AA65007D-466A-40B2-80EA-8F235E86DC8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F36CB07-EDA7-41DE-9721-A7DB61F21C26}" type="presOf" srcId="{580595C2-76C7-43E2-B021-6B56FC3A188A}" destId="{F33A229C-92E7-4F74-B3C2-C5BE2D57AFDC}" srcOrd="0" destOrd="0" presId="urn:microsoft.com/office/officeart/2018/2/layout/IconVerticalSolidList"/>
    <dgm:cxn modelId="{FA069226-04EE-4170-AF1E-1299D8B35839}" srcId="{580595C2-76C7-43E2-B021-6B56FC3A188A}" destId="{CE6B2CF6-1390-4F32-B791-897F8A0BF043}" srcOrd="0" destOrd="0" parTransId="{A4E2C48A-457A-4B91-B1F9-741AA67A1AA3}" sibTransId="{2C98CDF1-08C4-440B-9101-60633D831AC7}"/>
    <dgm:cxn modelId="{0DD7C3AF-5E35-43D6-95E2-896FA3C1541C}" srcId="{580595C2-76C7-43E2-B021-6B56FC3A188A}" destId="{AA65007D-466A-40B2-80EA-8F235E86DC83}" srcOrd="2" destOrd="0" parTransId="{EB3E1FA5-1594-47FA-979D-8F7BA339D4E0}" sibTransId="{FA6128F1-78EB-42B1-BC30-0704C451471D}"/>
    <dgm:cxn modelId="{ABB321B0-8C92-4429-B38A-C99AA6AA621F}" srcId="{580595C2-76C7-43E2-B021-6B56FC3A188A}" destId="{8570E589-CD3E-7940-9F14-B7FF16007502}" srcOrd="1" destOrd="0" parTransId="{F41BC87D-55A3-3F47-B570-4D1074D97AFF}" sibTransId="{09BC12AB-1AC4-9F40-9955-8A0DB6C6EEAA}"/>
    <dgm:cxn modelId="{008F09B9-F5CA-4D01-A212-966CB082A237}" type="presOf" srcId="{8570E589-CD3E-7940-9F14-B7FF16007502}" destId="{350A3304-7CF7-C749-830E-B90B100E1DEC}" srcOrd="0" destOrd="0" presId="urn:microsoft.com/office/officeart/2018/2/layout/IconVerticalSolidList"/>
    <dgm:cxn modelId="{A8FFEDDD-8B7B-48EF-BE56-A6195BCF06FF}" type="presOf" srcId="{AA65007D-466A-40B2-80EA-8F235E86DC83}" destId="{ECC606C7-6786-4E6A-8CEF-89C3A3588F52}" srcOrd="0" destOrd="0" presId="urn:microsoft.com/office/officeart/2018/2/layout/IconVerticalSolidList"/>
    <dgm:cxn modelId="{146D15E0-5583-4F81-AF91-C5B6CE2358B4}" type="presOf" srcId="{CE6B2CF6-1390-4F32-B791-897F8A0BF043}" destId="{6940CBB7-732E-4C44-A44D-5277D83D1950}" srcOrd="0" destOrd="0" presId="urn:microsoft.com/office/officeart/2018/2/layout/IconVerticalSolidList"/>
    <dgm:cxn modelId="{C009CC3A-BC6A-4693-B910-DEE4598E2503}" type="presParOf" srcId="{F33A229C-92E7-4F74-B3C2-C5BE2D57AFDC}" destId="{696C0FB4-5E44-4A5D-AEAD-CFB52ED7CC2D}" srcOrd="0" destOrd="0" presId="urn:microsoft.com/office/officeart/2018/2/layout/IconVerticalSolidList"/>
    <dgm:cxn modelId="{14784FE4-E9BE-483C-9D37-0FEEC6478DAA}" type="presParOf" srcId="{696C0FB4-5E44-4A5D-AEAD-CFB52ED7CC2D}" destId="{0E392A09-F41E-49BA-A170-3A1F4EAFBD02}" srcOrd="0" destOrd="0" presId="urn:microsoft.com/office/officeart/2018/2/layout/IconVerticalSolidList"/>
    <dgm:cxn modelId="{EC6F363C-DBF8-459A-B08B-12BF9D6E47BF}" type="presParOf" srcId="{696C0FB4-5E44-4A5D-AEAD-CFB52ED7CC2D}" destId="{383E57E9-3E86-4A4D-96B0-6F61A47EB570}" srcOrd="1" destOrd="0" presId="urn:microsoft.com/office/officeart/2018/2/layout/IconVerticalSolidList"/>
    <dgm:cxn modelId="{44834BF9-69BB-47F8-92A3-4FBC8AC88D53}" type="presParOf" srcId="{696C0FB4-5E44-4A5D-AEAD-CFB52ED7CC2D}" destId="{1BB2EA8D-557A-47BF-A6D4-6666976826E7}" srcOrd="2" destOrd="0" presId="urn:microsoft.com/office/officeart/2018/2/layout/IconVerticalSolidList"/>
    <dgm:cxn modelId="{733B0CF7-C659-4A5D-BC31-A7ED9BEA3F28}" type="presParOf" srcId="{696C0FB4-5E44-4A5D-AEAD-CFB52ED7CC2D}" destId="{6940CBB7-732E-4C44-A44D-5277D83D1950}" srcOrd="3" destOrd="0" presId="urn:microsoft.com/office/officeart/2018/2/layout/IconVerticalSolidList"/>
    <dgm:cxn modelId="{F3D2BDD7-EAB6-46F4-AB66-370904469234}" type="presParOf" srcId="{F33A229C-92E7-4F74-B3C2-C5BE2D57AFDC}" destId="{C74E14F9-287E-4468-8080-0245655F44F3}" srcOrd="1" destOrd="0" presId="urn:microsoft.com/office/officeart/2018/2/layout/IconVerticalSolidList"/>
    <dgm:cxn modelId="{465506A6-C9C3-47B1-8A40-B9255B85D6FC}" type="presParOf" srcId="{F33A229C-92E7-4F74-B3C2-C5BE2D57AFDC}" destId="{2B1CAC19-2008-8C46-A417-08A30190C14B}" srcOrd="2" destOrd="0" presId="urn:microsoft.com/office/officeart/2018/2/layout/IconVerticalSolidList"/>
    <dgm:cxn modelId="{6D907034-AB71-41B0-9ECF-41CAA817FB9E}" type="presParOf" srcId="{2B1CAC19-2008-8C46-A417-08A30190C14B}" destId="{6E3DBD6B-1CF9-A140-8604-C518B80AA9DB}" srcOrd="0" destOrd="0" presId="urn:microsoft.com/office/officeart/2018/2/layout/IconVerticalSolidList"/>
    <dgm:cxn modelId="{1B0C1D15-E6DF-49E7-8100-3C585C250F2E}" type="presParOf" srcId="{2B1CAC19-2008-8C46-A417-08A30190C14B}" destId="{9A9B1315-5463-134C-96C8-2D7D5C15302D}" srcOrd="1" destOrd="0" presId="urn:microsoft.com/office/officeart/2018/2/layout/IconVerticalSolidList"/>
    <dgm:cxn modelId="{2B71444A-7233-4E73-8AA1-4412602CE8D0}" type="presParOf" srcId="{2B1CAC19-2008-8C46-A417-08A30190C14B}" destId="{BAD6943D-DBE3-B143-96DF-F6D44A5FCB40}" srcOrd="2" destOrd="0" presId="urn:microsoft.com/office/officeart/2018/2/layout/IconVerticalSolidList"/>
    <dgm:cxn modelId="{0B1869C2-53CD-42DF-9B19-C8B8E08C2744}" type="presParOf" srcId="{2B1CAC19-2008-8C46-A417-08A30190C14B}" destId="{350A3304-7CF7-C749-830E-B90B100E1DEC}" srcOrd="3" destOrd="0" presId="urn:microsoft.com/office/officeart/2018/2/layout/IconVerticalSolidList"/>
    <dgm:cxn modelId="{C9BE6083-FEBB-47F7-8985-8B53D1E2F7A2}" type="presParOf" srcId="{F33A229C-92E7-4F74-B3C2-C5BE2D57AFDC}" destId="{EA25A464-93FC-DD45-A64C-182805562178}" srcOrd="3" destOrd="0" presId="urn:microsoft.com/office/officeart/2018/2/layout/IconVerticalSolidList"/>
    <dgm:cxn modelId="{F4F4E4A7-8D61-4090-8AF6-2A872C6B0417}" type="presParOf" srcId="{F33A229C-92E7-4F74-B3C2-C5BE2D57AFDC}" destId="{B2954C9E-1C1C-4066-8DFC-3079EE813934}" srcOrd="4" destOrd="0" presId="urn:microsoft.com/office/officeart/2018/2/layout/IconVerticalSolidList"/>
    <dgm:cxn modelId="{53EABA2A-8243-4550-AC03-6D6C31B5A635}" type="presParOf" srcId="{B2954C9E-1C1C-4066-8DFC-3079EE813934}" destId="{1265758D-F1F4-4B86-96F1-AF9DA0DAE7B7}" srcOrd="0" destOrd="0" presId="urn:microsoft.com/office/officeart/2018/2/layout/IconVerticalSolidList"/>
    <dgm:cxn modelId="{EEC3D18F-6105-4643-8145-6F0F6C567D8A}" type="presParOf" srcId="{B2954C9E-1C1C-4066-8DFC-3079EE813934}" destId="{E1F550FB-4F41-42C3-A3E1-7B0BA3D65E2F}" srcOrd="1" destOrd="0" presId="urn:microsoft.com/office/officeart/2018/2/layout/IconVerticalSolidList"/>
    <dgm:cxn modelId="{CC6F2DB2-25D3-4EF7-B2A5-46A2F660B8D2}" type="presParOf" srcId="{B2954C9E-1C1C-4066-8DFC-3079EE813934}" destId="{95161EB4-5B53-4F73-850D-33AFA4951943}" srcOrd="2" destOrd="0" presId="urn:microsoft.com/office/officeart/2018/2/layout/IconVerticalSolidList"/>
    <dgm:cxn modelId="{EACF07CA-4AB0-499F-B928-F78D47E3725E}" type="presParOf" srcId="{B2954C9E-1C1C-4066-8DFC-3079EE813934}" destId="{ECC606C7-6786-4E6A-8CEF-89C3A3588F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FCE758-8E25-4A8A-B348-B327B7D5222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CF4A1-E3AF-4DA1-98EC-BCC93818CB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6 in 10 consumers</a:t>
          </a:r>
          <a:r>
            <a:rPr lang="en-US" dirty="0"/>
            <a:t> now prefer smaller meals and snacks throughout the day</a:t>
          </a:r>
        </a:p>
      </dgm:t>
    </dgm:pt>
    <dgm:pt modelId="{09E25D48-B7A2-4DA9-9BF6-660D8982EB38}" type="parTrans" cxnId="{F4BF0BB8-54BE-41B8-9794-C85666C1572C}">
      <dgm:prSet/>
      <dgm:spPr/>
      <dgm:t>
        <a:bodyPr/>
        <a:lstStyle/>
        <a:p>
          <a:endParaRPr lang="en-US"/>
        </a:p>
      </dgm:t>
    </dgm:pt>
    <dgm:pt modelId="{42B38F2A-2736-4242-84AC-8A87A80C42F9}" type="sibTrans" cxnId="{F4BF0BB8-54BE-41B8-9794-C85666C1572C}">
      <dgm:prSet/>
      <dgm:spPr/>
      <dgm:t>
        <a:bodyPr/>
        <a:lstStyle/>
        <a:p>
          <a:endParaRPr lang="en-US"/>
        </a:p>
      </dgm:t>
    </dgm:pt>
    <dgm:pt modelId="{88EFA9CF-29C8-4FAE-BC17-B6DFD123A1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83.3% </a:t>
          </a:r>
          <a:r>
            <a:rPr lang="en-US" b="0" dirty="0"/>
            <a:t>of respondents said they would purchase granola because of its convenience  </a:t>
          </a:r>
          <a:endParaRPr lang="en-US" b="1" dirty="0"/>
        </a:p>
      </dgm:t>
    </dgm:pt>
    <dgm:pt modelId="{D050FCB3-AC02-4D7D-B3B6-2F5D95BEF5DC}" type="parTrans" cxnId="{BA50648B-552B-403E-83F3-F9A79044BFA3}">
      <dgm:prSet/>
      <dgm:spPr/>
      <dgm:t>
        <a:bodyPr/>
        <a:lstStyle/>
        <a:p>
          <a:endParaRPr lang="en-US"/>
        </a:p>
      </dgm:t>
    </dgm:pt>
    <dgm:pt modelId="{4FB8BD27-FAA5-486C-8D95-092EB6892204}" type="sibTrans" cxnId="{BA50648B-552B-403E-83F3-F9A79044BFA3}">
      <dgm:prSet/>
      <dgm:spPr/>
      <dgm:t>
        <a:bodyPr/>
        <a:lstStyle/>
        <a:p>
          <a:endParaRPr lang="en-US"/>
        </a:p>
      </dgm:t>
    </dgm:pt>
    <dgm:pt modelId="{106B7C60-EBEC-421A-B083-38829895CE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56% of consumers snack daily- </a:t>
          </a:r>
          <a:r>
            <a:rPr lang="en-US" dirty="0"/>
            <a:t>Nearly half seek snacks that provide “functional energy or protein”</a:t>
          </a:r>
        </a:p>
      </dgm:t>
    </dgm:pt>
    <dgm:pt modelId="{AD4BF94D-BEF5-4D15-AC65-1992AF6F11B1}" type="parTrans" cxnId="{4A48CDF2-40A5-453D-9468-76129621D9AC}">
      <dgm:prSet/>
      <dgm:spPr/>
      <dgm:t>
        <a:bodyPr/>
        <a:lstStyle/>
        <a:p>
          <a:endParaRPr lang="en-US"/>
        </a:p>
      </dgm:t>
    </dgm:pt>
    <dgm:pt modelId="{DB24A47E-BFFB-4B09-92DF-68CDDF75B5A5}" type="sibTrans" cxnId="{4A48CDF2-40A5-453D-9468-76129621D9AC}">
      <dgm:prSet/>
      <dgm:spPr/>
      <dgm:t>
        <a:bodyPr/>
        <a:lstStyle/>
        <a:p>
          <a:endParaRPr lang="en-US"/>
        </a:p>
      </dgm:t>
    </dgm:pt>
    <dgm:pt modelId="{A3FFDE04-EA8A-4E73-9C80-F4EB2193FD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By combining </a:t>
          </a:r>
          <a:r>
            <a:rPr lang="en-US" b="1" dirty="0"/>
            <a:t>real fuel + real flavor</a:t>
          </a:r>
          <a:r>
            <a:rPr lang="en-US" dirty="0"/>
            <a:t>, TogaNola fills a gap between processed energy bars and bland “health” snacks.</a:t>
          </a:r>
        </a:p>
      </dgm:t>
    </dgm:pt>
    <dgm:pt modelId="{8309DB50-55F6-4C4A-AF96-8FCF6E0331A1}" type="parTrans" cxnId="{D03A8937-37C2-43DF-8EEB-3740BD1ED208}">
      <dgm:prSet/>
      <dgm:spPr/>
      <dgm:t>
        <a:bodyPr/>
        <a:lstStyle/>
        <a:p>
          <a:endParaRPr lang="en-US"/>
        </a:p>
      </dgm:t>
    </dgm:pt>
    <dgm:pt modelId="{69887368-C878-4D7A-98FB-5C912277B120}" type="sibTrans" cxnId="{D03A8937-37C2-43DF-8EEB-3740BD1ED208}">
      <dgm:prSet/>
      <dgm:spPr/>
      <dgm:t>
        <a:bodyPr/>
        <a:lstStyle/>
        <a:p>
          <a:endParaRPr lang="en-US"/>
        </a:p>
      </dgm:t>
    </dgm:pt>
    <dgm:pt modelId="{BA40D9CB-F9F5-4301-9F2C-8B1EE8C6FEE3}" type="pres">
      <dgm:prSet presAssocID="{8DFCE758-8E25-4A8A-B348-B327B7D5222B}" presName="root" presStyleCnt="0">
        <dgm:presLayoutVars>
          <dgm:dir/>
          <dgm:resizeHandles val="exact"/>
        </dgm:presLayoutVars>
      </dgm:prSet>
      <dgm:spPr/>
    </dgm:pt>
    <dgm:pt modelId="{22F077C7-1806-43D5-9CFA-37A9670ACA2F}" type="pres">
      <dgm:prSet presAssocID="{7E2CF4A1-E3AF-4DA1-98EC-BCC93818CBEE}" presName="compNode" presStyleCnt="0"/>
      <dgm:spPr/>
    </dgm:pt>
    <dgm:pt modelId="{8F64DFCE-11CE-418E-A67F-BA7FE66AF7A6}" type="pres">
      <dgm:prSet presAssocID="{7E2CF4A1-E3AF-4DA1-98EC-BCC93818CBEE}" presName="bgRect" presStyleLbl="bgShp" presStyleIdx="0" presStyleCnt="4"/>
      <dgm:spPr/>
    </dgm:pt>
    <dgm:pt modelId="{F8C0A68B-E2CC-4A7A-89C0-535CCD3AF579}" type="pres">
      <dgm:prSet presAssocID="{7E2CF4A1-E3AF-4DA1-98EC-BCC93818CB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90279A18-789B-4938-B652-025AEC2514FC}" type="pres">
      <dgm:prSet presAssocID="{7E2CF4A1-E3AF-4DA1-98EC-BCC93818CBEE}" presName="spaceRect" presStyleCnt="0"/>
      <dgm:spPr/>
    </dgm:pt>
    <dgm:pt modelId="{7BAB4D73-BC51-45F3-9CEB-B02593E2D08C}" type="pres">
      <dgm:prSet presAssocID="{7E2CF4A1-E3AF-4DA1-98EC-BCC93818CBEE}" presName="parTx" presStyleLbl="revTx" presStyleIdx="0" presStyleCnt="4">
        <dgm:presLayoutVars>
          <dgm:chMax val="0"/>
          <dgm:chPref val="0"/>
        </dgm:presLayoutVars>
      </dgm:prSet>
      <dgm:spPr/>
    </dgm:pt>
    <dgm:pt modelId="{60F9996D-7249-4E40-AAE3-002AF4536D39}" type="pres">
      <dgm:prSet presAssocID="{42B38F2A-2736-4242-84AC-8A87A80C42F9}" presName="sibTrans" presStyleCnt="0"/>
      <dgm:spPr/>
    </dgm:pt>
    <dgm:pt modelId="{0F34EBD2-F68D-45BD-999C-7DFA60CED26F}" type="pres">
      <dgm:prSet presAssocID="{106B7C60-EBEC-421A-B083-38829895CE6E}" presName="compNode" presStyleCnt="0"/>
      <dgm:spPr/>
    </dgm:pt>
    <dgm:pt modelId="{A9669A19-C8DD-458C-8985-928108541486}" type="pres">
      <dgm:prSet presAssocID="{106B7C60-EBEC-421A-B083-38829895CE6E}" presName="bgRect" presStyleLbl="bgShp" presStyleIdx="1" presStyleCnt="4"/>
      <dgm:spPr/>
    </dgm:pt>
    <dgm:pt modelId="{1433D53A-EB4F-4F9C-A594-3221AC22D1AF}" type="pres">
      <dgm:prSet presAssocID="{106B7C60-EBEC-421A-B083-38829895CE6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B1E29F75-347E-4226-AEEE-1934D9675E42}" type="pres">
      <dgm:prSet presAssocID="{106B7C60-EBEC-421A-B083-38829895CE6E}" presName="spaceRect" presStyleCnt="0"/>
      <dgm:spPr/>
    </dgm:pt>
    <dgm:pt modelId="{E8EC6925-490A-466D-AF75-38D19B1539BF}" type="pres">
      <dgm:prSet presAssocID="{106B7C60-EBEC-421A-B083-38829895CE6E}" presName="parTx" presStyleLbl="revTx" presStyleIdx="1" presStyleCnt="4">
        <dgm:presLayoutVars>
          <dgm:chMax val="0"/>
          <dgm:chPref val="0"/>
        </dgm:presLayoutVars>
      </dgm:prSet>
      <dgm:spPr/>
    </dgm:pt>
    <dgm:pt modelId="{DDC4F5CD-81CB-4976-B641-6CADBA94A1B1}" type="pres">
      <dgm:prSet presAssocID="{DB24A47E-BFFB-4B09-92DF-68CDDF75B5A5}" presName="sibTrans" presStyleCnt="0"/>
      <dgm:spPr/>
    </dgm:pt>
    <dgm:pt modelId="{E36B7A27-469A-4D8F-9379-96C08AD02479}" type="pres">
      <dgm:prSet presAssocID="{88EFA9CF-29C8-4FAE-BC17-B6DFD123A1B1}" presName="compNode" presStyleCnt="0"/>
      <dgm:spPr/>
    </dgm:pt>
    <dgm:pt modelId="{D4B882D9-019B-4D58-AA29-19859EDB8C15}" type="pres">
      <dgm:prSet presAssocID="{88EFA9CF-29C8-4FAE-BC17-B6DFD123A1B1}" presName="bgRect" presStyleLbl="bgShp" presStyleIdx="2" presStyleCnt="4"/>
      <dgm:spPr/>
    </dgm:pt>
    <dgm:pt modelId="{C39294E1-02A5-4DE8-B985-B9B7250CE091}" type="pres">
      <dgm:prSet presAssocID="{88EFA9CF-29C8-4FAE-BC17-B6DFD123A1B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bag with solid fill"/>
        </a:ext>
      </dgm:extLst>
    </dgm:pt>
    <dgm:pt modelId="{7CA277C4-86B1-4A35-8275-3AF0F55D727C}" type="pres">
      <dgm:prSet presAssocID="{88EFA9CF-29C8-4FAE-BC17-B6DFD123A1B1}" presName="spaceRect" presStyleCnt="0"/>
      <dgm:spPr/>
    </dgm:pt>
    <dgm:pt modelId="{0D99E677-A0BD-442E-AE9A-01441D784A19}" type="pres">
      <dgm:prSet presAssocID="{88EFA9CF-29C8-4FAE-BC17-B6DFD123A1B1}" presName="parTx" presStyleLbl="revTx" presStyleIdx="2" presStyleCnt="4">
        <dgm:presLayoutVars>
          <dgm:chMax val="0"/>
          <dgm:chPref val="0"/>
        </dgm:presLayoutVars>
      </dgm:prSet>
      <dgm:spPr/>
    </dgm:pt>
    <dgm:pt modelId="{0F3BABA5-0C04-41E8-B82C-E08BE2E27330}" type="pres">
      <dgm:prSet presAssocID="{4FB8BD27-FAA5-486C-8D95-092EB6892204}" presName="sibTrans" presStyleCnt="0"/>
      <dgm:spPr/>
    </dgm:pt>
    <dgm:pt modelId="{E19428D6-C048-4B47-BC42-15E0E4A19369}" type="pres">
      <dgm:prSet presAssocID="{A3FFDE04-EA8A-4E73-9C80-F4EB2193FD3C}" presName="compNode" presStyleCnt="0"/>
      <dgm:spPr/>
    </dgm:pt>
    <dgm:pt modelId="{047A7875-C1B9-4E83-B32E-DEBDF8B61B55}" type="pres">
      <dgm:prSet presAssocID="{A3FFDE04-EA8A-4E73-9C80-F4EB2193FD3C}" presName="bgRect" presStyleLbl="bgShp" presStyleIdx="3" presStyleCnt="4"/>
      <dgm:spPr/>
    </dgm:pt>
    <dgm:pt modelId="{E588ACD5-1CBA-4B5A-AD6A-65C302023948}" type="pres">
      <dgm:prSet presAssocID="{A3FFDE04-EA8A-4E73-9C80-F4EB2193FD3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rries"/>
        </a:ext>
      </dgm:extLst>
    </dgm:pt>
    <dgm:pt modelId="{2C71CFDE-EE15-44EE-B009-F360EE95202C}" type="pres">
      <dgm:prSet presAssocID="{A3FFDE04-EA8A-4E73-9C80-F4EB2193FD3C}" presName="spaceRect" presStyleCnt="0"/>
      <dgm:spPr/>
    </dgm:pt>
    <dgm:pt modelId="{B3A04F02-F624-4A97-BCF1-784C2F337CBA}" type="pres">
      <dgm:prSet presAssocID="{A3FFDE04-EA8A-4E73-9C80-F4EB2193FD3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03A8937-37C2-43DF-8EEB-3740BD1ED208}" srcId="{8DFCE758-8E25-4A8A-B348-B327B7D5222B}" destId="{A3FFDE04-EA8A-4E73-9C80-F4EB2193FD3C}" srcOrd="3" destOrd="0" parTransId="{8309DB50-55F6-4C4A-AF96-8FCF6E0331A1}" sibTransId="{69887368-C878-4D7A-98FB-5C912277B120}"/>
    <dgm:cxn modelId="{A5D3DF3C-410F-D74E-9953-54A1F6FD2F43}" type="presOf" srcId="{7E2CF4A1-E3AF-4DA1-98EC-BCC93818CBEE}" destId="{7BAB4D73-BC51-45F3-9CEB-B02593E2D08C}" srcOrd="0" destOrd="0" presId="urn:microsoft.com/office/officeart/2018/2/layout/IconVerticalSolidList"/>
    <dgm:cxn modelId="{A9B9CA7D-5B64-7749-8E2F-AAA05F9CC11A}" type="presOf" srcId="{A3FFDE04-EA8A-4E73-9C80-F4EB2193FD3C}" destId="{B3A04F02-F624-4A97-BCF1-784C2F337CBA}" srcOrd="0" destOrd="0" presId="urn:microsoft.com/office/officeart/2018/2/layout/IconVerticalSolidList"/>
    <dgm:cxn modelId="{BA50648B-552B-403E-83F3-F9A79044BFA3}" srcId="{8DFCE758-8E25-4A8A-B348-B327B7D5222B}" destId="{88EFA9CF-29C8-4FAE-BC17-B6DFD123A1B1}" srcOrd="2" destOrd="0" parTransId="{D050FCB3-AC02-4D7D-B3B6-2F5D95BEF5DC}" sibTransId="{4FB8BD27-FAA5-486C-8D95-092EB6892204}"/>
    <dgm:cxn modelId="{4DD375AA-34C8-C24B-9AAC-ED309FFDAFFD}" type="presOf" srcId="{106B7C60-EBEC-421A-B083-38829895CE6E}" destId="{E8EC6925-490A-466D-AF75-38D19B1539BF}" srcOrd="0" destOrd="0" presId="urn:microsoft.com/office/officeart/2018/2/layout/IconVerticalSolidList"/>
    <dgm:cxn modelId="{4DB79EB6-605C-47CA-82AC-80B004B3C443}" type="presOf" srcId="{8DFCE758-8E25-4A8A-B348-B327B7D5222B}" destId="{BA40D9CB-F9F5-4301-9F2C-8B1EE8C6FEE3}" srcOrd="0" destOrd="0" presId="urn:microsoft.com/office/officeart/2018/2/layout/IconVerticalSolidList"/>
    <dgm:cxn modelId="{F4BF0BB8-54BE-41B8-9794-C85666C1572C}" srcId="{8DFCE758-8E25-4A8A-B348-B327B7D5222B}" destId="{7E2CF4A1-E3AF-4DA1-98EC-BCC93818CBEE}" srcOrd="0" destOrd="0" parTransId="{09E25D48-B7A2-4DA9-9BF6-660D8982EB38}" sibTransId="{42B38F2A-2736-4242-84AC-8A87A80C42F9}"/>
    <dgm:cxn modelId="{A31823D2-DC38-A241-8A35-FB65EC3966FB}" type="presOf" srcId="{88EFA9CF-29C8-4FAE-BC17-B6DFD123A1B1}" destId="{0D99E677-A0BD-442E-AE9A-01441D784A19}" srcOrd="0" destOrd="0" presId="urn:microsoft.com/office/officeart/2018/2/layout/IconVerticalSolidList"/>
    <dgm:cxn modelId="{4A48CDF2-40A5-453D-9468-76129621D9AC}" srcId="{8DFCE758-8E25-4A8A-B348-B327B7D5222B}" destId="{106B7C60-EBEC-421A-B083-38829895CE6E}" srcOrd="1" destOrd="0" parTransId="{AD4BF94D-BEF5-4D15-AC65-1992AF6F11B1}" sibTransId="{DB24A47E-BFFB-4B09-92DF-68CDDF75B5A5}"/>
    <dgm:cxn modelId="{A50D9B36-129D-1B4E-BC49-52057603E328}" type="presParOf" srcId="{BA40D9CB-F9F5-4301-9F2C-8B1EE8C6FEE3}" destId="{22F077C7-1806-43D5-9CFA-37A9670ACA2F}" srcOrd="0" destOrd="0" presId="urn:microsoft.com/office/officeart/2018/2/layout/IconVerticalSolidList"/>
    <dgm:cxn modelId="{54A2E34E-6C47-8543-B6FC-4EC6522E94BD}" type="presParOf" srcId="{22F077C7-1806-43D5-9CFA-37A9670ACA2F}" destId="{8F64DFCE-11CE-418E-A67F-BA7FE66AF7A6}" srcOrd="0" destOrd="0" presId="urn:microsoft.com/office/officeart/2018/2/layout/IconVerticalSolidList"/>
    <dgm:cxn modelId="{ECDED94A-DD21-D04E-ADD0-B045BC92284E}" type="presParOf" srcId="{22F077C7-1806-43D5-9CFA-37A9670ACA2F}" destId="{F8C0A68B-E2CC-4A7A-89C0-535CCD3AF579}" srcOrd="1" destOrd="0" presId="urn:microsoft.com/office/officeart/2018/2/layout/IconVerticalSolidList"/>
    <dgm:cxn modelId="{1D22F5E0-487B-9C49-B885-971D03E29549}" type="presParOf" srcId="{22F077C7-1806-43D5-9CFA-37A9670ACA2F}" destId="{90279A18-789B-4938-B652-025AEC2514FC}" srcOrd="2" destOrd="0" presId="urn:microsoft.com/office/officeart/2018/2/layout/IconVerticalSolidList"/>
    <dgm:cxn modelId="{60ABAADD-7BFD-9E4F-B96F-D380D10FA726}" type="presParOf" srcId="{22F077C7-1806-43D5-9CFA-37A9670ACA2F}" destId="{7BAB4D73-BC51-45F3-9CEB-B02593E2D08C}" srcOrd="3" destOrd="0" presId="urn:microsoft.com/office/officeart/2018/2/layout/IconVerticalSolidList"/>
    <dgm:cxn modelId="{74260ED9-6622-6F48-AD71-EB124DA9F536}" type="presParOf" srcId="{BA40D9CB-F9F5-4301-9F2C-8B1EE8C6FEE3}" destId="{60F9996D-7249-4E40-AAE3-002AF4536D39}" srcOrd="1" destOrd="0" presId="urn:microsoft.com/office/officeart/2018/2/layout/IconVerticalSolidList"/>
    <dgm:cxn modelId="{70059240-0B09-7843-A512-696E85E24F91}" type="presParOf" srcId="{BA40D9CB-F9F5-4301-9F2C-8B1EE8C6FEE3}" destId="{0F34EBD2-F68D-45BD-999C-7DFA60CED26F}" srcOrd="2" destOrd="0" presId="urn:microsoft.com/office/officeart/2018/2/layout/IconVerticalSolidList"/>
    <dgm:cxn modelId="{09E0256F-2A83-AF4D-89BD-7ADF3354125D}" type="presParOf" srcId="{0F34EBD2-F68D-45BD-999C-7DFA60CED26F}" destId="{A9669A19-C8DD-458C-8985-928108541486}" srcOrd="0" destOrd="0" presId="urn:microsoft.com/office/officeart/2018/2/layout/IconVerticalSolidList"/>
    <dgm:cxn modelId="{FBD12B90-6698-304E-8A5F-5F53B3C30988}" type="presParOf" srcId="{0F34EBD2-F68D-45BD-999C-7DFA60CED26F}" destId="{1433D53A-EB4F-4F9C-A594-3221AC22D1AF}" srcOrd="1" destOrd="0" presId="urn:microsoft.com/office/officeart/2018/2/layout/IconVerticalSolidList"/>
    <dgm:cxn modelId="{7AD37E04-7C89-8147-A1FF-8B69E59181B5}" type="presParOf" srcId="{0F34EBD2-F68D-45BD-999C-7DFA60CED26F}" destId="{B1E29F75-347E-4226-AEEE-1934D9675E42}" srcOrd="2" destOrd="0" presId="urn:microsoft.com/office/officeart/2018/2/layout/IconVerticalSolidList"/>
    <dgm:cxn modelId="{D65EC376-38D3-C84A-9832-68F061A318CB}" type="presParOf" srcId="{0F34EBD2-F68D-45BD-999C-7DFA60CED26F}" destId="{E8EC6925-490A-466D-AF75-38D19B1539BF}" srcOrd="3" destOrd="0" presId="urn:microsoft.com/office/officeart/2018/2/layout/IconVerticalSolidList"/>
    <dgm:cxn modelId="{675BE1D3-E625-744D-9FF5-E45A78113A55}" type="presParOf" srcId="{BA40D9CB-F9F5-4301-9F2C-8B1EE8C6FEE3}" destId="{DDC4F5CD-81CB-4976-B641-6CADBA94A1B1}" srcOrd="3" destOrd="0" presId="urn:microsoft.com/office/officeart/2018/2/layout/IconVerticalSolidList"/>
    <dgm:cxn modelId="{A82D4BF0-0C9B-514C-ABAC-94DD6E89A3FB}" type="presParOf" srcId="{BA40D9CB-F9F5-4301-9F2C-8B1EE8C6FEE3}" destId="{E36B7A27-469A-4D8F-9379-96C08AD02479}" srcOrd="4" destOrd="0" presId="urn:microsoft.com/office/officeart/2018/2/layout/IconVerticalSolidList"/>
    <dgm:cxn modelId="{10586FDA-97EB-CF48-ABFA-99A7F30DD700}" type="presParOf" srcId="{E36B7A27-469A-4D8F-9379-96C08AD02479}" destId="{D4B882D9-019B-4D58-AA29-19859EDB8C15}" srcOrd="0" destOrd="0" presId="urn:microsoft.com/office/officeart/2018/2/layout/IconVerticalSolidList"/>
    <dgm:cxn modelId="{BA56FAFF-E78C-684C-9E4E-9CBDD4612CF8}" type="presParOf" srcId="{E36B7A27-469A-4D8F-9379-96C08AD02479}" destId="{C39294E1-02A5-4DE8-B985-B9B7250CE091}" srcOrd="1" destOrd="0" presId="urn:microsoft.com/office/officeart/2018/2/layout/IconVerticalSolidList"/>
    <dgm:cxn modelId="{79D9C32A-6BE7-9142-8AB2-FE207C552EFE}" type="presParOf" srcId="{E36B7A27-469A-4D8F-9379-96C08AD02479}" destId="{7CA277C4-86B1-4A35-8275-3AF0F55D727C}" srcOrd="2" destOrd="0" presId="urn:microsoft.com/office/officeart/2018/2/layout/IconVerticalSolidList"/>
    <dgm:cxn modelId="{132755C1-6DFF-3E48-8D00-4E8FB96AED1C}" type="presParOf" srcId="{E36B7A27-469A-4D8F-9379-96C08AD02479}" destId="{0D99E677-A0BD-442E-AE9A-01441D784A19}" srcOrd="3" destOrd="0" presId="urn:microsoft.com/office/officeart/2018/2/layout/IconVerticalSolidList"/>
    <dgm:cxn modelId="{7846D115-4A82-9B4E-A74D-E682D8538E45}" type="presParOf" srcId="{BA40D9CB-F9F5-4301-9F2C-8B1EE8C6FEE3}" destId="{0F3BABA5-0C04-41E8-B82C-E08BE2E27330}" srcOrd="5" destOrd="0" presId="urn:microsoft.com/office/officeart/2018/2/layout/IconVerticalSolidList"/>
    <dgm:cxn modelId="{85D8AA4A-67E7-BE42-87B1-9FBA428BACA4}" type="presParOf" srcId="{BA40D9CB-F9F5-4301-9F2C-8B1EE8C6FEE3}" destId="{E19428D6-C048-4B47-BC42-15E0E4A19369}" srcOrd="6" destOrd="0" presId="urn:microsoft.com/office/officeart/2018/2/layout/IconVerticalSolidList"/>
    <dgm:cxn modelId="{DAC0550F-C944-7A48-B070-C82B231B1BF1}" type="presParOf" srcId="{E19428D6-C048-4B47-BC42-15E0E4A19369}" destId="{047A7875-C1B9-4E83-B32E-DEBDF8B61B55}" srcOrd="0" destOrd="0" presId="urn:microsoft.com/office/officeart/2018/2/layout/IconVerticalSolidList"/>
    <dgm:cxn modelId="{046AED5F-2B13-2145-B03E-53C002CDAC84}" type="presParOf" srcId="{E19428D6-C048-4B47-BC42-15E0E4A19369}" destId="{E588ACD5-1CBA-4B5A-AD6A-65C302023948}" srcOrd="1" destOrd="0" presId="urn:microsoft.com/office/officeart/2018/2/layout/IconVerticalSolidList"/>
    <dgm:cxn modelId="{CE8BDC2A-832F-4C45-A22E-D686382CDED7}" type="presParOf" srcId="{E19428D6-C048-4B47-BC42-15E0E4A19369}" destId="{2C71CFDE-EE15-44EE-B009-F360EE95202C}" srcOrd="2" destOrd="0" presId="urn:microsoft.com/office/officeart/2018/2/layout/IconVerticalSolidList"/>
    <dgm:cxn modelId="{5D828558-9A4E-FD47-87DC-C9A2B9E502DA}" type="presParOf" srcId="{E19428D6-C048-4B47-BC42-15E0E4A19369}" destId="{B3A04F02-F624-4A97-BCF1-784C2F337C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4202A-1020-4C4C-811E-877034D59084}">
      <dsp:nvSpPr>
        <dsp:cNvPr id="0" name=""/>
        <dsp:cNvSpPr/>
      </dsp:nvSpPr>
      <dsp:spPr>
        <a:xfrm>
          <a:off x="0" y="3926"/>
          <a:ext cx="5704562" cy="836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AF601-1D8D-0E4E-8904-21D85E6DEC22}">
      <dsp:nvSpPr>
        <dsp:cNvPr id="0" name=""/>
        <dsp:cNvSpPr/>
      </dsp:nvSpPr>
      <dsp:spPr>
        <a:xfrm>
          <a:off x="252981" y="192094"/>
          <a:ext cx="459966" cy="4599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4229B-76E1-1D4C-BA68-6351822D5975}">
      <dsp:nvSpPr>
        <dsp:cNvPr id="0" name=""/>
        <dsp:cNvSpPr/>
      </dsp:nvSpPr>
      <dsp:spPr>
        <a:xfrm>
          <a:off x="965930" y="3926"/>
          <a:ext cx="4738631" cy="83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09" tIns="88509" rIns="88509" bIns="8850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 has the largest snack market</a:t>
          </a:r>
        </a:p>
      </dsp:txBody>
      <dsp:txXfrm>
        <a:off x="965930" y="3926"/>
        <a:ext cx="4738631" cy="836303"/>
      </dsp:txXfrm>
    </dsp:sp>
    <dsp:sp modelId="{81347C72-C03E-5A4F-AE56-55F4BF60D913}">
      <dsp:nvSpPr>
        <dsp:cNvPr id="0" name=""/>
        <dsp:cNvSpPr/>
      </dsp:nvSpPr>
      <dsp:spPr>
        <a:xfrm>
          <a:off x="0" y="1049305"/>
          <a:ext cx="5704562" cy="836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10008-27B3-3945-AF64-1A8CFF089F0B}">
      <dsp:nvSpPr>
        <dsp:cNvPr id="0" name=""/>
        <dsp:cNvSpPr/>
      </dsp:nvSpPr>
      <dsp:spPr>
        <a:xfrm>
          <a:off x="252981" y="1237662"/>
          <a:ext cx="459966" cy="4595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07A32-3C66-F040-BAA1-EE77475E1B4E}">
      <dsp:nvSpPr>
        <dsp:cNvPr id="0" name=""/>
        <dsp:cNvSpPr/>
      </dsp:nvSpPr>
      <dsp:spPr>
        <a:xfrm>
          <a:off x="965930" y="1049305"/>
          <a:ext cx="4738631" cy="83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09" tIns="88509" rIns="88509" bIns="8850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North America accounts for over </a:t>
          </a:r>
          <a:r>
            <a:rPr lang="en-US" sz="1900" b="1" kern="1200"/>
            <a:t>35 % </a:t>
          </a:r>
          <a:r>
            <a:rPr lang="en-US" sz="1900" kern="1200"/>
            <a:t>of total market revenue</a:t>
          </a:r>
        </a:p>
      </dsp:txBody>
      <dsp:txXfrm>
        <a:off x="965930" y="1049305"/>
        <a:ext cx="4738631" cy="836303"/>
      </dsp:txXfrm>
    </dsp:sp>
    <dsp:sp modelId="{0EBF81E8-7B08-40DD-B8EC-3960D51A1FDB}">
      <dsp:nvSpPr>
        <dsp:cNvPr id="0" name=""/>
        <dsp:cNvSpPr/>
      </dsp:nvSpPr>
      <dsp:spPr>
        <a:xfrm>
          <a:off x="0" y="2094685"/>
          <a:ext cx="5704562" cy="836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8E4F-374D-412E-A615-013FFA89E030}">
      <dsp:nvSpPr>
        <dsp:cNvPr id="0" name=""/>
        <dsp:cNvSpPr/>
      </dsp:nvSpPr>
      <dsp:spPr>
        <a:xfrm>
          <a:off x="252981" y="2282853"/>
          <a:ext cx="459966" cy="4599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793C1-0FC3-41B9-B6C2-938600565337}">
      <dsp:nvSpPr>
        <dsp:cNvPr id="0" name=""/>
        <dsp:cNvSpPr/>
      </dsp:nvSpPr>
      <dsp:spPr>
        <a:xfrm>
          <a:off x="965930" y="2094685"/>
          <a:ext cx="4738631" cy="83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09" tIns="88509" rIns="88509" bIns="8850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6 in 10 people </a:t>
          </a:r>
          <a:r>
            <a:rPr lang="en-US" sz="1900" kern="1200"/>
            <a:t>globally </a:t>
          </a:r>
          <a:r>
            <a:rPr lang="en-US" sz="1900" b="1" kern="1200"/>
            <a:t>prefer smaller meals </a:t>
          </a:r>
          <a:r>
            <a:rPr lang="en-US" sz="1900" kern="1200"/>
            <a:t>or snacks during the day</a:t>
          </a:r>
        </a:p>
      </dsp:txBody>
      <dsp:txXfrm>
        <a:off x="965930" y="2094685"/>
        <a:ext cx="4738631" cy="836303"/>
      </dsp:txXfrm>
    </dsp:sp>
    <dsp:sp modelId="{2D537F80-FC01-4412-844C-1620F85C7868}">
      <dsp:nvSpPr>
        <dsp:cNvPr id="0" name=""/>
        <dsp:cNvSpPr/>
      </dsp:nvSpPr>
      <dsp:spPr>
        <a:xfrm>
          <a:off x="0" y="3140064"/>
          <a:ext cx="5704562" cy="836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3323B-4FB4-470E-8766-E3C0D3007A88}">
      <dsp:nvSpPr>
        <dsp:cNvPr id="0" name=""/>
        <dsp:cNvSpPr/>
      </dsp:nvSpPr>
      <dsp:spPr>
        <a:xfrm>
          <a:off x="252981" y="3328232"/>
          <a:ext cx="459966" cy="4599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901B5-26CF-402B-8C2E-A2C64FFBA05C}">
      <dsp:nvSpPr>
        <dsp:cNvPr id="0" name=""/>
        <dsp:cNvSpPr/>
      </dsp:nvSpPr>
      <dsp:spPr>
        <a:xfrm>
          <a:off x="965930" y="3140064"/>
          <a:ext cx="4738631" cy="83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09" tIns="88509" rIns="88509" bIns="8850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Top traits: Sweet, salty, and crunchy </a:t>
          </a:r>
        </a:p>
      </dsp:txBody>
      <dsp:txXfrm>
        <a:off x="965930" y="3140064"/>
        <a:ext cx="4738631" cy="836303"/>
      </dsp:txXfrm>
    </dsp:sp>
    <dsp:sp modelId="{FC7FE084-618E-412D-9674-1322A5F5C170}">
      <dsp:nvSpPr>
        <dsp:cNvPr id="0" name=""/>
        <dsp:cNvSpPr/>
      </dsp:nvSpPr>
      <dsp:spPr>
        <a:xfrm>
          <a:off x="0" y="4185444"/>
          <a:ext cx="5704562" cy="836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96932-90C1-41C8-A5E3-588E136800F3}">
      <dsp:nvSpPr>
        <dsp:cNvPr id="0" name=""/>
        <dsp:cNvSpPr/>
      </dsp:nvSpPr>
      <dsp:spPr>
        <a:xfrm>
          <a:off x="252981" y="4373612"/>
          <a:ext cx="459966" cy="4599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10F39-52F8-4AA3-9A7D-441F2E8B1C3A}">
      <dsp:nvSpPr>
        <dsp:cNvPr id="0" name=""/>
        <dsp:cNvSpPr/>
      </dsp:nvSpPr>
      <dsp:spPr>
        <a:xfrm>
          <a:off x="965930" y="4185444"/>
          <a:ext cx="4738631" cy="83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09" tIns="88509" rIns="88509" bIns="8850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Health and wellness food market is rising</a:t>
          </a:r>
        </a:p>
      </dsp:txBody>
      <dsp:txXfrm>
        <a:off x="965930" y="4185444"/>
        <a:ext cx="4738631" cy="836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776CF-80C8-46C6-A761-AD662CE48DFA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0B76D-8373-4A10-9197-F08D8AD38AB0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Community: building relationships and giving back to Saratoga </a:t>
          </a:r>
        </a:p>
      </dsp:txBody>
      <dsp:txXfrm>
        <a:off x="383617" y="1447754"/>
        <a:ext cx="2847502" cy="1768010"/>
      </dsp:txXfrm>
    </dsp:sp>
    <dsp:sp modelId="{58E2B450-4E19-4341-842B-F61E6B2C5D27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2797F-30FC-4F47-924A-AEDC134BAD14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Small Batch Quality: premium, fresh ingredients</a:t>
          </a:r>
        </a:p>
      </dsp:txBody>
      <dsp:txXfrm>
        <a:off x="3998355" y="1447754"/>
        <a:ext cx="2847502" cy="1768010"/>
      </dsp:txXfrm>
    </dsp:sp>
    <dsp:sp modelId="{4735C7A5-62F8-43D4-AA3F-DFCF56AAC4A5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17136-6185-494D-B9FC-FCD104B1F020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Sustainability: compostable bags</a:t>
          </a:r>
        </a:p>
      </dsp:txBody>
      <dsp:txXfrm>
        <a:off x="7613092" y="1447754"/>
        <a:ext cx="2847502" cy="176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44B45-013F-4023-BE40-D84E114A44CB}">
      <dsp:nvSpPr>
        <dsp:cNvPr id="0" name=""/>
        <dsp:cNvSpPr/>
      </dsp:nvSpPr>
      <dsp:spPr>
        <a:xfrm>
          <a:off x="0" y="531"/>
          <a:ext cx="64188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B7FFB-CE69-4D2A-9FE7-41B374364622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4ED95-A6DE-4BD0-880A-83A2B6024197}">
      <dsp:nvSpPr>
        <dsp:cNvPr id="0" name=""/>
        <dsp:cNvSpPr/>
      </dsp:nvSpPr>
      <dsp:spPr>
        <a:xfrm>
          <a:off x="1435590" y="531"/>
          <a:ext cx="4983235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Wellness, health, and clean ingredient conscious snackers</a:t>
          </a:r>
        </a:p>
      </dsp:txBody>
      <dsp:txXfrm>
        <a:off x="1435590" y="531"/>
        <a:ext cx="4983235" cy="1242935"/>
      </dsp:txXfrm>
    </dsp:sp>
    <dsp:sp modelId="{161C21A3-7E0D-4F0F-84DF-02EFCE01200B}">
      <dsp:nvSpPr>
        <dsp:cNvPr id="0" name=""/>
        <dsp:cNvSpPr/>
      </dsp:nvSpPr>
      <dsp:spPr>
        <a:xfrm>
          <a:off x="0" y="1554201"/>
          <a:ext cx="64188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E1244-A2CB-425A-B220-BB4CF24D99BE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DBEE3-82BF-428F-BD2E-30782714D11D}">
      <dsp:nvSpPr>
        <dsp:cNvPr id="0" name=""/>
        <dsp:cNvSpPr/>
      </dsp:nvSpPr>
      <dsp:spPr>
        <a:xfrm>
          <a:off x="1435590" y="1554201"/>
          <a:ext cx="4983235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Busy individuals who need portable, easy to bring on the go snacks </a:t>
          </a:r>
        </a:p>
      </dsp:txBody>
      <dsp:txXfrm>
        <a:off x="1435590" y="1554201"/>
        <a:ext cx="4983235" cy="1242935"/>
      </dsp:txXfrm>
    </dsp:sp>
    <dsp:sp modelId="{A72EE1F9-2578-4CD4-AB17-7BE97AAD5BF6}">
      <dsp:nvSpPr>
        <dsp:cNvPr id="0" name=""/>
        <dsp:cNvSpPr/>
      </dsp:nvSpPr>
      <dsp:spPr>
        <a:xfrm>
          <a:off x="0" y="3107870"/>
          <a:ext cx="64188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145B8-EA3B-472E-9987-F12C78E6EAD4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3FF38-B301-4BB7-AE20-BA004477D786}">
      <dsp:nvSpPr>
        <dsp:cNvPr id="0" name=""/>
        <dsp:cNvSpPr/>
      </dsp:nvSpPr>
      <dsp:spPr>
        <a:xfrm>
          <a:off x="1435590" y="3107870"/>
          <a:ext cx="4983235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People who care about the community and want to support brands that give back</a:t>
          </a:r>
        </a:p>
      </dsp:txBody>
      <dsp:txXfrm>
        <a:off x="1435590" y="3107870"/>
        <a:ext cx="4983235" cy="1242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D2468-A64C-D047-9F74-5F4E248B750D}">
      <dsp:nvSpPr>
        <dsp:cNvPr id="0" name=""/>
        <dsp:cNvSpPr/>
      </dsp:nvSpPr>
      <dsp:spPr>
        <a:xfrm>
          <a:off x="0" y="3830"/>
          <a:ext cx="5830093" cy="8159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C5135-A43B-B54C-AF1F-B2F83A7E230E}">
      <dsp:nvSpPr>
        <dsp:cNvPr id="0" name=""/>
        <dsp:cNvSpPr/>
      </dsp:nvSpPr>
      <dsp:spPr>
        <a:xfrm>
          <a:off x="246820" y="187415"/>
          <a:ext cx="448763" cy="4487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3F3BF-5E87-C940-9F85-39597A69AB48}">
      <dsp:nvSpPr>
        <dsp:cNvPr id="0" name=""/>
        <dsp:cNvSpPr/>
      </dsp:nvSpPr>
      <dsp:spPr>
        <a:xfrm>
          <a:off x="942403" y="3830"/>
          <a:ext cx="4887689" cy="81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3" tIns="86353" rIns="86353" bIns="8635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Community Driven: </a:t>
          </a:r>
          <a:r>
            <a:rPr lang="en-US" sz="1900" kern="1200"/>
            <a:t>Gives back and supports Saratoga causes</a:t>
          </a:r>
        </a:p>
      </dsp:txBody>
      <dsp:txXfrm>
        <a:off x="942403" y="3830"/>
        <a:ext cx="4887689" cy="815934"/>
      </dsp:txXfrm>
    </dsp:sp>
    <dsp:sp modelId="{32EB64F4-DF9D-1A45-B507-1B0A077F55E5}">
      <dsp:nvSpPr>
        <dsp:cNvPr id="0" name=""/>
        <dsp:cNvSpPr/>
      </dsp:nvSpPr>
      <dsp:spPr>
        <a:xfrm>
          <a:off x="0" y="1023748"/>
          <a:ext cx="5830093" cy="8159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5C09F-D9BD-C34B-8230-5259D3031990}">
      <dsp:nvSpPr>
        <dsp:cNvPr id="0" name=""/>
        <dsp:cNvSpPr/>
      </dsp:nvSpPr>
      <dsp:spPr>
        <a:xfrm>
          <a:off x="246820" y="1207333"/>
          <a:ext cx="448763" cy="4487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A7C39-A530-3447-9EC5-281DFD0EB267}">
      <dsp:nvSpPr>
        <dsp:cNvPr id="0" name=""/>
        <dsp:cNvSpPr/>
      </dsp:nvSpPr>
      <dsp:spPr>
        <a:xfrm>
          <a:off x="942403" y="1023748"/>
          <a:ext cx="4887689" cy="81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3" tIns="86353" rIns="86353" bIns="8635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Innovation Flavors: </a:t>
          </a:r>
          <a:r>
            <a:rPr lang="en-US" sz="1900" kern="1200"/>
            <a:t>Creative and bold combinations that stand out</a:t>
          </a:r>
        </a:p>
      </dsp:txBody>
      <dsp:txXfrm>
        <a:off x="942403" y="1023748"/>
        <a:ext cx="4887689" cy="815934"/>
      </dsp:txXfrm>
    </dsp:sp>
    <dsp:sp modelId="{2AB5CD13-764D-B742-A3DA-15BE59254449}">
      <dsp:nvSpPr>
        <dsp:cNvPr id="0" name=""/>
        <dsp:cNvSpPr/>
      </dsp:nvSpPr>
      <dsp:spPr>
        <a:xfrm>
          <a:off x="0" y="2043665"/>
          <a:ext cx="5830093" cy="8159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9B964-E082-6C4A-B24A-BFCA5FA2E00F}">
      <dsp:nvSpPr>
        <dsp:cNvPr id="0" name=""/>
        <dsp:cNvSpPr/>
      </dsp:nvSpPr>
      <dsp:spPr>
        <a:xfrm>
          <a:off x="246820" y="2227251"/>
          <a:ext cx="448763" cy="4487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3227E-6740-5A44-855D-B289BB7502C2}">
      <dsp:nvSpPr>
        <dsp:cNvPr id="0" name=""/>
        <dsp:cNvSpPr/>
      </dsp:nvSpPr>
      <dsp:spPr>
        <a:xfrm>
          <a:off x="942403" y="2043665"/>
          <a:ext cx="4887689" cy="81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3" tIns="86353" rIns="86353" bIns="8635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Versatile Product Line: </a:t>
          </a:r>
          <a:r>
            <a:rPr lang="en-US" sz="1900" kern="1200"/>
            <a:t>Bars, clusters, and protein bombs for any occasion</a:t>
          </a:r>
        </a:p>
      </dsp:txBody>
      <dsp:txXfrm>
        <a:off x="942403" y="2043665"/>
        <a:ext cx="4887689" cy="815934"/>
      </dsp:txXfrm>
    </dsp:sp>
    <dsp:sp modelId="{A3FA580D-EE2A-A24D-8ABA-FF14F28A9C42}">
      <dsp:nvSpPr>
        <dsp:cNvPr id="0" name=""/>
        <dsp:cNvSpPr/>
      </dsp:nvSpPr>
      <dsp:spPr>
        <a:xfrm>
          <a:off x="0" y="3063583"/>
          <a:ext cx="5830093" cy="8159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88667-7654-7143-A14C-1DF985AE3C13}">
      <dsp:nvSpPr>
        <dsp:cNvPr id="0" name=""/>
        <dsp:cNvSpPr/>
      </dsp:nvSpPr>
      <dsp:spPr>
        <a:xfrm>
          <a:off x="246820" y="3247168"/>
          <a:ext cx="448763" cy="4487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B60C4-B5B9-3142-9F12-1C121667FB5A}">
      <dsp:nvSpPr>
        <dsp:cNvPr id="0" name=""/>
        <dsp:cNvSpPr/>
      </dsp:nvSpPr>
      <dsp:spPr>
        <a:xfrm>
          <a:off x="942403" y="3063583"/>
          <a:ext cx="4887689" cy="81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3" tIns="86353" rIns="86353" bIns="8635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Sustainable Packaging: </a:t>
          </a:r>
          <a:r>
            <a:rPr lang="en-US" sz="1900" kern="1200"/>
            <a:t>Eco-friendly, compostable materials that reduce waste</a:t>
          </a:r>
        </a:p>
      </dsp:txBody>
      <dsp:txXfrm>
        <a:off x="942403" y="3063583"/>
        <a:ext cx="4887689" cy="815934"/>
      </dsp:txXfrm>
    </dsp:sp>
    <dsp:sp modelId="{B1EB4D21-EF9F-1341-8D07-E279A3A594C1}">
      <dsp:nvSpPr>
        <dsp:cNvPr id="0" name=""/>
        <dsp:cNvSpPr/>
      </dsp:nvSpPr>
      <dsp:spPr>
        <a:xfrm>
          <a:off x="0" y="4083501"/>
          <a:ext cx="5830093" cy="8159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22ACC-AF6A-6244-B0FA-1DAE441F8EC1}">
      <dsp:nvSpPr>
        <dsp:cNvPr id="0" name=""/>
        <dsp:cNvSpPr/>
      </dsp:nvSpPr>
      <dsp:spPr>
        <a:xfrm>
          <a:off x="246820" y="4267086"/>
          <a:ext cx="448763" cy="448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509CD-86D9-384D-B8E2-6289D9EFB93B}">
      <dsp:nvSpPr>
        <dsp:cNvPr id="0" name=""/>
        <dsp:cNvSpPr/>
      </dsp:nvSpPr>
      <dsp:spPr>
        <a:xfrm>
          <a:off x="942403" y="4083501"/>
          <a:ext cx="4887689" cy="81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3" tIns="86353" rIns="86353" bIns="8635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1% give back</a:t>
          </a:r>
        </a:p>
      </dsp:txBody>
      <dsp:txXfrm>
        <a:off x="942403" y="4083501"/>
        <a:ext cx="4887689" cy="8159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6F19B-C679-415E-A0A4-8152BF758183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16296-2B07-41D7-8AF5-8DEBE26798A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A8AAB-1067-4517-B802-EB0D65877F13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Born from a mission of care: each bite fuels both healthy lifestyles and the Saratoga community.</a:t>
          </a:r>
        </a:p>
      </dsp:txBody>
      <dsp:txXfrm>
        <a:off x="1057183" y="1805"/>
        <a:ext cx="9458416" cy="915310"/>
      </dsp:txXfrm>
    </dsp:sp>
    <dsp:sp modelId="{07043EBE-E219-4C33-AEF5-18DE6479F10A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E069C-223D-4337-8D9A-D5431445C16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A1BD6-1B9E-424B-89C3-0F9F7BC9037C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Made in Saratoga, for Saratoga: directly supports local causes and nonprofits with every purchase. </a:t>
          </a:r>
        </a:p>
      </dsp:txBody>
      <dsp:txXfrm>
        <a:off x="1057183" y="1145944"/>
        <a:ext cx="9458416" cy="915310"/>
      </dsp:txXfrm>
    </dsp:sp>
    <dsp:sp modelId="{76A9361E-49BB-417D-933C-5D9D4349F84B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2D43F-EE1B-4C81-B1C7-80A8D06AE53A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2B22C-B8BD-4685-8892-540B4D52D18D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Uses locally sourced, real ingredients and natural sweeteners like local honey and maple syrup.</a:t>
          </a:r>
        </a:p>
      </dsp:txBody>
      <dsp:txXfrm>
        <a:off x="1057183" y="2290082"/>
        <a:ext cx="9458416" cy="915310"/>
      </dsp:txXfrm>
    </dsp:sp>
    <dsp:sp modelId="{C87423CC-4176-4BED-9A65-8EBE9D759394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F2892-E5F5-4694-8DB5-C726EB0EBD08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A0E04-E7E4-4C80-8D44-32267B1A4FF3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Competitors focus on adventure or wellness, but TogaNola links energy to the community.</a:t>
          </a:r>
        </a:p>
      </dsp:txBody>
      <dsp:txXfrm>
        <a:off x="1057183" y="3434221"/>
        <a:ext cx="9458416" cy="915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90D1C-4884-4313-A3DD-1ABE27976D9A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FE513-39AE-4FDF-816E-8F2745FE98B5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5AA1E-066D-4D00-99CD-503B1EE22DA1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tos Display" panose="02110004020202020204"/>
            </a:rPr>
            <a:t> </a:t>
          </a:r>
          <a:r>
            <a:rPr lang="en-US" sz="1600" b="1" kern="1200" dirty="0">
              <a:latin typeface="Aptos Display" panose="02110004020202020204"/>
            </a:rPr>
            <a:t>Three out of every four consumers</a:t>
          </a:r>
          <a:r>
            <a:rPr lang="en-US" sz="1600" kern="1200" dirty="0"/>
            <a:t> say they reconsider purchase decisions because of the ingredient list. </a:t>
          </a:r>
          <a:br>
            <a:rPr lang="en-US" sz="1600" kern="1200" dirty="0"/>
          </a:br>
          <a:r>
            <a:rPr lang="en-US" sz="1600" kern="1200" dirty="0"/>
            <a:t>→ Implication: Using natural, traceable ingredients gives </a:t>
          </a:r>
          <a:r>
            <a:rPr lang="en-US" sz="1600" kern="1200" dirty="0" err="1"/>
            <a:t>TogaNola</a:t>
          </a:r>
          <a:r>
            <a:rPr lang="en-US" sz="1600" kern="1200" dirty="0"/>
            <a:t> a strong positioning</a:t>
          </a:r>
          <a:r>
            <a:rPr lang="en-US" sz="1600" kern="1200" dirty="0">
              <a:latin typeface="Aptos Display" panose="02110004020202020204"/>
            </a:rPr>
            <a:t>.</a:t>
          </a:r>
          <a:endParaRPr lang="en-US" sz="1600" kern="1200" dirty="0"/>
        </a:p>
      </dsp:txBody>
      <dsp:txXfrm>
        <a:off x="836323" y="3399"/>
        <a:ext cx="9679276" cy="724089"/>
      </dsp:txXfrm>
    </dsp:sp>
    <dsp:sp modelId="{0626FE51-E62D-4EFE-AEF2-BABCE26B7444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B7127-0D63-4619-A3DB-79CC1A23F33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55346-1E4A-4ED7-9DD2-27437ED94C38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Every purchase helps support Saratoga Springs charities, schools, and local causes, strengthening community ties.  </a:t>
          </a:r>
        </a:p>
      </dsp:txBody>
      <dsp:txXfrm>
        <a:off x="836323" y="908511"/>
        <a:ext cx="9679276" cy="724089"/>
      </dsp:txXfrm>
    </dsp:sp>
    <dsp:sp modelId="{E4772386-4777-4528-B5E4-7CD7B1C7741E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1F091-29C1-48BC-B742-E499945F2633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22834-3AC3-4BE2-96D8-31EEC65E4634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gluten-free space is </a:t>
          </a:r>
          <a:r>
            <a:rPr lang="en-US" sz="1600" b="1" kern="1200" dirty="0"/>
            <a:t>growing rapidly</a:t>
          </a:r>
          <a:r>
            <a:rPr lang="en-US" sz="1600" kern="1200" dirty="0"/>
            <a:t>, with higher growth rates (~7-10% CAGR) in recent years.</a:t>
          </a:r>
        </a:p>
      </dsp:txBody>
      <dsp:txXfrm>
        <a:off x="836323" y="1813624"/>
        <a:ext cx="9679276" cy="724089"/>
      </dsp:txXfrm>
    </dsp:sp>
    <dsp:sp modelId="{BB6C07ED-86CF-4DD0-A6A1-6CD845BA69B8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89138-563B-401B-8300-F85750CFE033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160BD-3E97-4100-9A1F-46F0EF33DE31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vegan snack space is </a:t>
          </a:r>
          <a:r>
            <a:rPr lang="en-US" sz="1600" b="1" kern="1200" dirty="0"/>
            <a:t>much larger</a:t>
          </a:r>
          <a:r>
            <a:rPr lang="en-US" sz="1600" kern="1200" dirty="0"/>
            <a:t> (~$47 billion base in 2024) and also growing significantly (~8.5% CAGR</a:t>
          </a:r>
          <a:r>
            <a:rPr lang="en-US" sz="1600" kern="1200" dirty="0">
              <a:latin typeface="Aptos Display" panose="02110004020202020204"/>
            </a:rPr>
            <a:t>).</a:t>
          </a:r>
          <a:r>
            <a:rPr lang="en-US" sz="1600" kern="1200" dirty="0"/>
            <a:t> </a:t>
          </a:r>
        </a:p>
      </dsp:txBody>
      <dsp:txXfrm>
        <a:off x="836323" y="2718736"/>
        <a:ext cx="9679276" cy="724089"/>
      </dsp:txXfrm>
    </dsp:sp>
    <dsp:sp modelId="{B0D27F56-D2C0-41C5-8ED3-46BF470ECAA9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089DE-BC7C-40C7-B871-EDB0C19ABCE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62279-D4B3-4EEF-A0D8-A76E6B047354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Small-batch, handcrafted production uses eco-friendly packaging to promote sustainability. </a:t>
          </a:r>
        </a:p>
      </dsp:txBody>
      <dsp:txXfrm>
        <a:off x="836323" y="3623848"/>
        <a:ext cx="9679276" cy="7240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92A09-F41E-49BA-A170-3A1F4EAFBD02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E57E9-3E86-4A4D-96B0-6F61A47EB57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40CBB7-732E-4C44-A44D-5277D83D1950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Product variety with bars, clusters, and granola bombs</a:t>
          </a:r>
        </a:p>
      </dsp:txBody>
      <dsp:txXfrm>
        <a:off x="1435590" y="531"/>
        <a:ext cx="9080009" cy="1242935"/>
      </dsp:txXfrm>
    </dsp:sp>
    <dsp:sp modelId="{6E3DBD6B-1CF9-A140-8604-C518B80AA9D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B1315-5463-134C-96C8-2D7D5C15302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0A3304-7CF7-C749-830E-B90B100E1DEC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Offers real fuel with flavor, not just another “healthy” snack label.</a:t>
          </a:r>
        </a:p>
      </dsp:txBody>
      <dsp:txXfrm>
        <a:off x="1435590" y="1554201"/>
        <a:ext cx="9080009" cy="1242935"/>
      </dsp:txXfrm>
    </dsp:sp>
    <dsp:sp modelId="{1265758D-F1F4-4B86-96F1-AF9DA0DAE7B7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550FB-4F41-42C3-A3E1-7B0BA3D65E2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C606C7-6786-4E6A-8CEF-89C3A3588F52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1% for the planet and compostable packaging, which appeals to eco-conscious shoppers balancing health and sustainability</a:t>
          </a:r>
        </a:p>
      </dsp:txBody>
      <dsp:txXfrm>
        <a:off x="1435590" y="3107870"/>
        <a:ext cx="9080009" cy="1242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4DFCE-11CE-418E-A67F-BA7FE66AF7A6}">
      <dsp:nvSpPr>
        <dsp:cNvPr id="0" name=""/>
        <dsp:cNvSpPr/>
      </dsp:nvSpPr>
      <dsp:spPr>
        <a:xfrm>
          <a:off x="0" y="1735"/>
          <a:ext cx="10515600" cy="8794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0A68B-E2CC-4A7A-89C0-535CCD3AF579}">
      <dsp:nvSpPr>
        <dsp:cNvPr id="0" name=""/>
        <dsp:cNvSpPr/>
      </dsp:nvSpPr>
      <dsp:spPr>
        <a:xfrm>
          <a:off x="266035" y="199613"/>
          <a:ext cx="483701" cy="4837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B4D73-BC51-45F3-9CEB-B02593E2D08C}">
      <dsp:nvSpPr>
        <dsp:cNvPr id="0" name=""/>
        <dsp:cNvSpPr/>
      </dsp:nvSpPr>
      <dsp:spPr>
        <a:xfrm>
          <a:off x="1015773" y="1735"/>
          <a:ext cx="9499826" cy="87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76" tIns="93076" rIns="93076" bIns="930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6 in 10 consumers</a:t>
          </a:r>
          <a:r>
            <a:rPr lang="en-US" sz="2200" kern="1200" dirty="0"/>
            <a:t> now prefer smaller meals and snacks throughout the day</a:t>
          </a:r>
        </a:p>
      </dsp:txBody>
      <dsp:txXfrm>
        <a:off x="1015773" y="1735"/>
        <a:ext cx="9499826" cy="879457"/>
      </dsp:txXfrm>
    </dsp:sp>
    <dsp:sp modelId="{A9669A19-C8DD-458C-8985-928108541486}">
      <dsp:nvSpPr>
        <dsp:cNvPr id="0" name=""/>
        <dsp:cNvSpPr/>
      </dsp:nvSpPr>
      <dsp:spPr>
        <a:xfrm>
          <a:off x="0" y="1101057"/>
          <a:ext cx="10515600" cy="8794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33D53A-EB4F-4F9C-A594-3221AC22D1AF}">
      <dsp:nvSpPr>
        <dsp:cNvPr id="0" name=""/>
        <dsp:cNvSpPr/>
      </dsp:nvSpPr>
      <dsp:spPr>
        <a:xfrm>
          <a:off x="266035" y="1298935"/>
          <a:ext cx="483701" cy="4837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C6925-490A-466D-AF75-38D19B1539BF}">
      <dsp:nvSpPr>
        <dsp:cNvPr id="0" name=""/>
        <dsp:cNvSpPr/>
      </dsp:nvSpPr>
      <dsp:spPr>
        <a:xfrm>
          <a:off x="1015773" y="1101057"/>
          <a:ext cx="9499826" cy="87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76" tIns="93076" rIns="93076" bIns="930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56% of consumers snack daily- </a:t>
          </a:r>
          <a:r>
            <a:rPr lang="en-US" sz="2200" kern="1200" dirty="0"/>
            <a:t>Nearly half seek snacks that provide “functional energy or protein”</a:t>
          </a:r>
        </a:p>
      </dsp:txBody>
      <dsp:txXfrm>
        <a:off x="1015773" y="1101057"/>
        <a:ext cx="9499826" cy="879457"/>
      </dsp:txXfrm>
    </dsp:sp>
    <dsp:sp modelId="{D4B882D9-019B-4D58-AA29-19859EDB8C15}">
      <dsp:nvSpPr>
        <dsp:cNvPr id="0" name=""/>
        <dsp:cNvSpPr/>
      </dsp:nvSpPr>
      <dsp:spPr>
        <a:xfrm>
          <a:off x="0" y="2200379"/>
          <a:ext cx="10515600" cy="8794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294E1-02A5-4DE8-B985-B9B7250CE091}">
      <dsp:nvSpPr>
        <dsp:cNvPr id="0" name=""/>
        <dsp:cNvSpPr/>
      </dsp:nvSpPr>
      <dsp:spPr>
        <a:xfrm>
          <a:off x="266035" y="2398257"/>
          <a:ext cx="483701" cy="4837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9E677-A0BD-442E-AE9A-01441D784A19}">
      <dsp:nvSpPr>
        <dsp:cNvPr id="0" name=""/>
        <dsp:cNvSpPr/>
      </dsp:nvSpPr>
      <dsp:spPr>
        <a:xfrm>
          <a:off x="1015773" y="2200379"/>
          <a:ext cx="9499826" cy="87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76" tIns="93076" rIns="93076" bIns="930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83.3% </a:t>
          </a:r>
          <a:r>
            <a:rPr lang="en-US" sz="2200" b="0" kern="1200" dirty="0"/>
            <a:t>of respondents said they would purchase granola because of its convenience  </a:t>
          </a:r>
          <a:endParaRPr lang="en-US" sz="2200" b="1" kern="1200" dirty="0"/>
        </a:p>
      </dsp:txBody>
      <dsp:txXfrm>
        <a:off x="1015773" y="2200379"/>
        <a:ext cx="9499826" cy="879457"/>
      </dsp:txXfrm>
    </dsp:sp>
    <dsp:sp modelId="{047A7875-C1B9-4E83-B32E-DEBDF8B61B55}">
      <dsp:nvSpPr>
        <dsp:cNvPr id="0" name=""/>
        <dsp:cNvSpPr/>
      </dsp:nvSpPr>
      <dsp:spPr>
        <a:xfrm>
          <a:off x="0" y="3299701"/>
          <a:ext cx="10515600" cy="8794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8ACD5-1CBA-4B5A-AD6A-65C302023948}">
      <dsp:nvSpPr>
        <dsp:cNvPr id="0" name=""/>
        <dsp:cNvSpPr/>
      </dsp:nvSpPr>
      <dsp:spPr>
        <a:xfrm>
          <a:off x="266035" y="3497579"/>
          <a:ext cx="483701" cy="4837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04F02-F624-4A97-BCF1-784C2F337CBA}">
      <dsp:nvSpPr>
        <dsp:cNvPr id="0" name=""/>
        <dsp:cNvSpPr/>
      </dsp:nvSpPr>
      <dsp:spPr>
        <a:xfrm>
          <a:off x="1015773" y="3299701"/>
          <a:ext cx="9499826" cy="87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76" tIns="93076" rIns="93076" bIns="930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By combining </a:t>
          </a:r>
          <a:r>
            <a:rPr lang="en-US" sz="2200" b="1" kern="1200" dirty="0"/>
            <a:t>real fuel + real flavor</a:t>
          </a:r>
          <a:r>
            <a:rPr lang="en-US" sz="2200" kern="1200" dirty="0"/>
            <a:t>, TogaNola fills a gap between processed energy bars and bland “health” snacks.</a:t>
          </a:r>
        </a:p>
      </dsp:txBody>
      <dsp:txXfrm>
        <a:off x="1015773" y="3299701"/>
        <a:ext cx="9499826" cy="879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7C587-0929-43FD-B20E-28A608814F82}" type="datetimeFigureOut"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ECC9E-4E4C-4695-92C6-8CCA61EDBF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relyelizabeth.com/pages/journey?srsltid=AfmBOortB9cW_FiAjLh1SuJ-xGqNUkuIqKTOa1C56V6-rHUhP6emQmv9&amp;utm_source=chatgpt.co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svillegranola.com/?u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ovamarketinsights.com/trends/clean-label-food-in-the-us-canada/?utm_source=chatgpt.com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numbers 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CC9E-4E4C-4695-92C6-8CCA61EDBF54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9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Global granola market projected to grow from </a:t>
            </a:r>
            <a:r>
              <a:rPr lang="en-GB" sz="12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$17B (2024) → $34B (2035)</a:t>
            </a:r>
            <a:r>
              <a:rPr lang="en-GB" sz="12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(≈6.5% CAGR)</a:t>
            </a:r>
            <a:endParaRPr lang="en-GB" sz="1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CC9E-4E4C-4695-92C6-8CCA61EDBF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8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0AD62-4450-CC60-A043-52A94447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C29FE-1998-103F-46DE-AA72FE3FE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37D05-F5AE-B290-87DC-1B867D192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https://purelyelizabeth.com/pages/journey?srsltid=AfmBOortB9cW_FiAjLh1SuJ-xGqNUkuIqKTOa1C56V6-rHUhP6emQmv9&amp;utm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E3521-4F88-5BD2-EBA0-DF6C0FAF9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CC9E-4E4C-4695-92C6-8CCA61EDBF54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0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F93AC-C20E-51C3-2B73-0C5916F60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4FE412-CAB7-CBC0-9752-1ED297958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8EDEB-84F2-5A19-810D-F8774E82D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https://www.dansvillegranola.com/?utm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94C2F-C010-BADD-6E58-CE5E35A43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CC9E-4E4C-4695-92C6-8CCA61EDBF54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https://www.innovamarketinsights.com/trends/clean-label-food-in-the-us-canada/?utm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CC9E-4E4C-4695-92C6-8CCA61EDBF5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2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39F2-EA37-49D8-6257-8A63E95E0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09135-6C8A-986F-74D4-89CF3EBB1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17091-FBDC-4422-2F77-D1B819E6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6C4C-86D0-267B-4D6E-D1D9502E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6E9B7-7CF9-4463-843A-253026A2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2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ECC1-E5C7-DE9D-9CCB-D0810D5D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92B39-2FC5-5F10-ED4B-A85ACCADB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A3EB-FA62-1B2A-0D5F-913B7DBC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C576C-A892-1AE1-A65C-2AD62CF8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DE26-87C2-0D00-10B3-0750F5D9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7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54F12-4AE9-CC1F-36B0-417780E2E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41B67-FF8E-83E8-E8A2-ADD2BCE2B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886B-DDE4-C2D9-0D16-BA20FCC5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E86DE-F446-EDC7-302F-C1D7BA8C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8BC91-0CC1-CBA1-C152-5F35DFAA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6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211C-0A12-F8D5-2621-26176A9A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569A9-E7EF-5D67-2D26-D68A45112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211E6-1892-E014-58F3-1A3EBF6B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6B8B8-EF4D-BE97-BA2F-66BE8739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5A322-C566-9141-9208-C01658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0A42-D088-C00F-5552-33E81F9F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66E9D-6BA3-460D-6A0C-08F30434E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9C8AC-2AED-078F-6688-142187F3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8AC64-8855-0914-1538-B277E7AE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92A4B-0C9B-FF93-65C5-190628B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2C8D-01FD-3CE7-3B75-60EA2F5D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8DE51-CBB4-F20D-AA0C-2881E6102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30F69-6D51-F0CF-231F-2BDF15387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D379F-C634-BCCE-B3BD-9AED6703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77386-8771-C0C3-319A-2E4F9FFF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A055A-4DC0-6360-09D9-075BA825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8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A991-183C-BEC5-EE3A-4E318D2A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ECD2C-901E-A95E-C483-AED6B3302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10A0-6E78-3F6D-EAD8-639746252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4F07-8327-9186-82E0-2889211F4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04D01-D7ED-E071-BBD5-69C2E3420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83608-3C81-DCD2-A3FD-4EED9139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A93BD-ED2A-C198-2556-4CA3F3E9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84D37-16FA-5354-4A4B-A7CED11D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5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CD8B-7CFE-DB21-EAAD-124B01FA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36D59-154B-736B-E4C9-CDDDEE4B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786CF-9063-B061-7E3B-F6DD077C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13F3E-0DB3-9624-363D-45F1BA93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D4DA0-B013-F964-8B60-F589209B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D03AB-C29C-20E6-2603-1397722F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3BE4D-782A-5FFA-042C-48207813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3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D112-A726-CC66-2156-A19C52A0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28FB-3414-D676-38CE-45330C4D9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996F2-B25E-B7CF-EE9D-62A89E015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711FC-1AF0-8FBD-D880-82DC2E24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817A-9C02-0446-7991-0851D6A2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6267C-C7F9-F7B9-57F5-8940F14B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42A6-B42C-8B44-C4F6-EEAF1BC4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1CC65-137B-6FEA-F9DB-EFDC4EE72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3AD80-FF96-7AA5-D48F-912659175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94EDD-3E5D-412A-BFE2-40B3D4A4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8656C-9859-720C-5E0F-C4A30EE6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48513-3381-92C5-A21D-B06336ED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8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C3427-695B-0067-6D44-A4F0D5A12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D98D-1CD8-DC21-741E-56B805AB9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18596-2434-C271-8C80-9BA36E674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0B0584-2B76-7841-86E9-82F1BD36402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20C7-30BD-8845-F62D-51FBEBBBC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023F3-903F-9DCD-F769-0570A4C5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6B2123-B350-5D45-A396-C58438227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2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pplysidesj.com/supplement-regulations/bars-market-analysis" TargetMode="External"/><Relationship Id="rId4" Type="http://schemas.openxmlformats.org/officeDocument/2006/relationships/hyperlink" Target="https://www.forbes.com/councils/theyec/2019/06/10/why-giving-back-increases-brand-loyalty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hyperlink" Target="https://micocf.org/blog/corporate-businesses-giving-back-to-the-community/" TargetMode="External"/><Relationship Id="rId5" Type="http://schemas.openxmlformats.org/officeDocument/2006/relationships/diagramColors" Target="../diagrams/colors3.xml"/><Relationship Id="rId10" Type="http://schemas.openxmlformats.org/officeDocument/2006/relationships/hyperlink" Target="https://drugstorenews.com/consumers-crave-healthy-snacks" TargetMode="Externa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www.thepacker.com/news/retail/what-consumers-want-produce-snacking-option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55A96-C236-4E40-EFC0-F6D45679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9E38D9-3A96-2210-9281-793D69E51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6636" y="2915640"/>
            <a:ext cx="5760846" cy="10267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TogaNola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5406C-420B-23C8-0B84-3DBC3A305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636" y="3942359"/>
            <a:ext cx="5760846" cy="682079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Hayden, Gigi, Mohamed, Issac 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2DE75-080E-8471-C27A-1ABD0650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EF943-64C5-754F-40FE-2F0EF867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CULTURAL History</a:t>
            </a:r>
            <a:endParaRPr lang="en-US" sz="4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 descr="A bowl of granola with blueberries and a bowl of milk&#10;&#10;AI-generated content may be incorrect.">
            <a:extLst>
              <a:ext uri="{FF2B5EF4-FFF2-40B4-BE49-F238E27FC236}">
                <a16:creationId xmlns:a16="http://schemas.microsoft.com/office/drawing/2014/main" id="{AD203AAA-6D54-B067-A07B-A497B5D0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34" r="25853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EA42-4F7B-3681-DE9C-EB64AC8B8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217" y="1961072"/>
            <a:ext cx="4381497" cy="452238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Originated in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1863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by Dr. James Caleb Jackson (“</a:t>
            </a:r>
            <a:r>
              <a:rPr lang="en-US" sz="18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granula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”) in upstate NY</a:t>
            </a: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Name changed to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“granola”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after trademark disputes with Kellogg</a:t>
            </a: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Revived in the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1960s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during the health-focused counterculture movement</a:t>
            </a: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1970s: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Rise of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commercial granola bars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as convenient, energy-boosting snacks</a:t>
            </a:r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bottle of alcohol&#10;&#10;AI-generated content may be incorrect.">
            <a:extLst>
              <a:ext uri="{FF2B5EF4-FFF2-40B4-BE49-F238E27FC236}">
                <a16:creationId xmlns:a16="http://schemas.microsoft.com/office/drawing/2014/main" id="{EEA09846-1375-77AD-E30C-445A77CA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36" r="16039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ABCB9E2A-C8B5-C36A-C30D-21FE98035E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4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37284-653C-14D6-8221-518A96B7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GB" sz="34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 Current Trends</a:t>
            </a:r>
            <a:endParaRPr lang="en-US" sz="3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bowl of oatmeal with fruit and coconut flakes&#10;&#10;AI-generated content may be incorrect.">
            <a:extLst>
              <a:ext uri="{FF2B5EF4-FFF2-40B4-BE49-F238E27FC236}">
                <a16:creationId xmlns:a16="http://schemas.microsoft.com/office/drawing/2014/main" id="{5945FE05-81D8-E22A-7383-BF794813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77" r="43552" b="-2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5E445-3B8C-F14D-BDAF-79AF0FE21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87" y="1815353"/>
            <a:ext cx="4822013" cy="452717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Consumers seek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healthy, sustainable, and convenient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snacks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Demand for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low-sugar, high-protein, gluten-free, </a:t>
            </a:r>
            <a:r>
              <a:rPr lang="en-GB" sz="1800" b="1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fiber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-rich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options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Rising use of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plant-based, probiotic, and superfood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ingredients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Preference for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eco-friendly packaging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and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clean-label/organic/non-GMO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products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Growth driven by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veganism, urban lifestyles</a:t>
            </a: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, and 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on-the-go snacking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GB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oup of glass jars filled with granola&#10;&#10;AI-generated content may be incorrect.">
            <a:extLst>
              <a:ext uri="{FF2B5EF4-FFF2-40B4-BE49-F238E27FC236}">
                <a16:creationId xmlns:a16="http://schemas.microsoft.com/office/drawing/2014/main" id="{47E118D3-E5FD-0514-9DBC-6F27310238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7" r="17826" b="-1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6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429161A2-2BC7-94D0-7B09-1F8A1BFD5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9D6F6C-9ED5-4913-B7DB-4E271AF99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694" y="2776078"/>
            <a:ext cx="5448730" cy="130584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Target Audience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9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063B1-9D3C-D9E6-9CED-F654F9ED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55" y="0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Demographic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F9F9-07EA-8498-A4CA-C615B02B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82" y="1741724"/>
            <a:ext cx="5415876" cy="43211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Age: Primary 18-34, Secondary 35-55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tx2"/>
                </a:solidFill>
              </a:rPr>
              <a:t>College Students, Young Professionals, Athletes, and Families </a:t>
            </a:r>
          </a:p>
          <a:p>
            <a:pPr marL="0" indent="0">
              <a:buNone/>
            </a:pPr>
            <a:endParaRPr lang="en-US" sz="2400">
              <a:solidFill>
                <a:schemeClr val="tx2"/>
              </a:solidFill>
            </a:endParaRPr>
          </a:p>
          <a:p>
            <a:r>
              <a:rPr lang="en-US" sz="2400">
                <a:solidFill>
                  <a:schemeClr val="tx2"/>
                </a:solidFill>
              </a:rPr>
              <a:t>Location: New York and the Northeast</a:t>
            </a:r>
          </a:p>
          <a:p>
            <a:pPr marL="0" indent="0">
              <a:buNone/>
            </a:pPr>
            <a:endParaRPr lang="en-US" sz="2400">
              <a:solidFill>
                <a:schemeClr val="tx2"/>
              </a:solidFill>
            </a:endParaRPr>
          </a:p>
          <a:p>
            <a:r>
              <a:rPr lang="en-US" sz="2400">
                <a:solidFill>
                  <a:schemeClr val="tx2"/>
                </a:solidFill>
              </a:rPr>
              <a:t>Income: Higher-end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tx2"/>
                </a:solidFill>
              </a:rPr>
              <a:t>Willing to pay a premium for a better option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nk outline of the state of new york&#10;&#10;AI-generated content may be incorrect.">
            <a:extLst>
              <a:ext uri="{FF2B5EF4-FFF2-40B4-BE49-F238E27FC236}">
                <a16:creationId xmlns:a16="http://schemas.microsoft.com/office/drawing/2014/main" id="{04C5C554-E28C-D33B-9EC5-DB34A802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28" t="933" r="11166" b="-1198"/>
          <a:stretch>
            <a:fillRect/>
          </a:stretch>
        </p:blipFill>
        <p:spPr>
          <a:xfrm>
            <a:off x="7708392" y="2157042"/>
            <a:ext cx="4142232" cy="3467459"/>
          </a:xfrm>
          <a:prstGeom prst="rect">
            <a:avLst/>
          </a:pr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94969B5D-A021-7CB4-11BF-78578CCB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D5C74A-0994-A317-5230-726B921D6240}"/>
              </a:ext>
            </a:extLst>
          </p:cNvPr>
          <p:cNvSpPr txBox="1"/>
          <p:nvPr/>
        </p:nvSpPr>
        <p:spPr>
          <a:xfrm>
            <a:off x="54428" y="6543523"/>
            <a:ext cx="556138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1155CC"/>
                </a:solidFill>
                <a:latin typeface="Times New Roman"/>
                <a:cs typeface="Times New Roman"/>
                <a:hlinkClick r:id="rId4"/>
              </a:rPr>
              <a:t>https://www.forbes.com/councils/theyec/2019/06/10/why-giving-back-increases-brand-loyalty/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D57A-586C-B324-05A0-34DF5B9FD2AA}"/>
              </a:ext>
            </a:extLst>
          </p:cNvPr>
          <p:cNvSpPr txBox="1"/>
          <p:nvPr/>
        </p:nvSpPr>
        <p:spPr>
          <a:xfrm>
            <a:off x="54428" y="6416523"/>
            <a:ext cx="874243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ea typeface="+mn-lt"/>
                <a:cs typeface="+mn-lt"/>
                <a:hlinkClick r:id="rId5"/>
              </a:rPr>
              <a:t>https://www.supplysidesj.com/supplement-regulations/bars-market-analysis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51890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C152-F542-D207-AF4E-DC2D5E10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Psychographic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8D762AEE-0E26-4799-BC58-7B75E9198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902507"/>
              </p:ext>
            </p:extLst>
          </p:nvPr>
        </p:nvGraphicFramePr>
        <p:xfrm>
          <a:off x="838200" y="1825625"/>
          <a:ext cx="64188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4194756A-3821-1FAE-4747-7D249C8A0B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D00F9-A946-9443-5BB5-AA47071C0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795" y="2090430"/>
            <a:ext cx="4028665" cy="267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4DF2DD-BABB-7770-E31A-D0550B94DA12}"/>
              </a:ext>
            </a:extLst>
          </p:cNvPr>
          <p:cNvSpPr txBox="1"/>
          <p:nvPr/>
        </p:nvSpPr>
        <p:spPr>
          <a:xfrm>
            <a:off x="852715" y="6591904"/>
            <a:ext cx="730915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1155CC"/>
                </a:solidFill>
                <a:latin typeface="Times New Roman"/>
                <a:cs typeface="Times New Roman"/>
                <a:hlinkClick r:id="rId9"/>
              </a:rPr>
              <a:t>https://www.thepacker.com/news/retail/what-consumers-want-produce-snacking-options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8792B-9923-947D-00BC-D9C2F4817397}"/>
              </a:ext>
            </a:extLst>
          </p:cNvPr>
          <p:cNvSpPr txBox="1"/>
          <p:nvPr/>
        </p:nvSpPr>
        <p:spPr>
          <a:xfrm>
            <a:off x="852714" y="6428619"/>
            <a:ext cx="644434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  <a:hlinkClick r:id="rId10"/>
              </a:rPr>
              <a:t>https://drugstorenews.com/consumers-crave-healthy-snacks</a:t>
            </a:r>
            <a:r>
              <a:rPr lang="en-US" sz="1050">
                <a:ea typeface="+mn-lt"/>
                <a:cs typeface="+mn-lt"/>
              </a:rPr>
              <a:t> </a:t>
            </a:r>
            <a:endParaRPr lang="en-US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63F0A-1C37-E123-6513-769F0C9DA095}"/>
              </a:ext>
            </a:extLst>
          </p:cNvPr>
          <p:cNvSpPr txBox="1"/>
          <p:nvPr/>
        </p:nvSpPr>
        <p:spPr>
          <a:xfrm>
            <a:off x="852714" y="6265333"/>
            <a:ext cx="609600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0" i="0" u="sng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hlinkClick r:id="rId11"/>
              </a:rPr>
              <a:t>https://micocf.org/blog/corporate-businesses-giving-back-to-the-community/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519541-68FB-ADB4-805F-C9D36419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482" y="2235041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Competitive Analysis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619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45FB9-0882-958A-7AFE-E5B32BF6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D31F-DE96-2D94-2744-30857C4C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TogaNolas competitors </a:t>
            </a:r>
          </a:p>
        </p:txBody>
      </p:sp>
      <p:pic>
        <p:nvPicPr>
          <p:cNvPr id="4" name="Picture 3" descr="Purely Elizabeth | Branding Identity &amp; Packaging Design">
            <a:extLst>
              <a:ext uri="{FF2B5EF4-FFF2-40B4-BE49-F238E27FC236}">
                <a16:creationId xmlns:a16="http://schemas.microsoft.com/office/drawing/2014/main" id="{DBC705B3-0F44-FC7E-255C-58ADCF23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3414490"/>
            <a:ext cx="3758184" cy="2010628"/>
          </a:xfrm>
          <a:prstGeom prst="rect">
            <a:avLst/>
          </a:prstGeom>
        </p:spPr>
      </p:pic>
      <p:pic>
        <p:nvPicPr>
          <p:cNvPr id="6" name="Picture 5" descr="The Dansville Granola Company – FarmDrop">
            <a:extLst>
              <a:ext uri="{FF2B5EF4-FFF2-40B4-BE49-F238E27FC236}">
                <a16:creationId xmlns:a16="http://schemas.microsoft.com/office/drawing/2014/main" id="{36A958F5-4DA0-1D64-8C9C-8145F98E0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480258"/>
            <a:ext cx="3758184" cy="1879092"/>
          </a:xfrm>
          <a:prstGeom prst="rect">
            <a:avLst/>
          </a:prstGeom>
        </p:spPr>
      </p:pic>
      <p:pic>
        <p:nvPicPr>
          <p:cNvPr id="5" name="Picture 4" descr="Bear Naked Snack Food Products at WebstaurantStore">
            <a:extLst>
              <a:ext uri="{FF2B5EF4-FFF2-40B4-BE49-F238E27FC236}">
                <a16:creationId xmlns:a16="http://schemas.microsoft.com/office/drawing/2014/main" id="{6F4D1EB5-6988-F146-7D74-8AD831B0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607097"/>
            <a:ext cx="3758184" cy="1625414"/>
          </a:xfrm>
          <a:prstGeom prst="rect">
            <a:avLst/>
          </a:prstGeom>
        </p:spPr>
      </p:pic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593F0F12-A9ED-D8DE-C95D-AAE96AF3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4905" y="5879938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83B8E-E423-305E-C71B-6622F865E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7241-DBDE-162D-DEEA-4FE9CE72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222" y="-183081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800">
                <a:ea typeface="+mj-lt"/>
                <a:cs typeface="+mj-lt"/>
              </a:rPr>
              <a:t>Purely Elizabeth</a:t>
            </a:r>
            <a:endParaRPr lang="en-US" sz="4800"/>
          </a:p>
        </p:txBody>
      </p:sp>
      <p:pic>
        <p:nvPicPr>
          <p:cNvPr id="5" name="Picture 4" descr="Amazon.com: Purely Elizabeth, Honey Peanut Butter, Superfood Cereal with  Vitamin D (1 Box, 11oz), 6g Fiber">
            <a:extLst>
              <a:ext uri="{FF2B5EF4-FFF2-40B4-BE49-F238E27FC236}">
                <a16:creationId xmlns:a16="http://schemas.microsoft.com/office/drawing/2014/main" id="{3FD71ADD-C11C-B9F1-A757-4B1E1F5D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28" y="909081"/>
            <a:ext cx="3613608" cy="5071731"/>
          </a:xfrm>
          <a:prstGeom prst="rect">
            <a:avLst/>
          </a:pr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483921A1-B31F-0E6A-3C73-D155C1F5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905" y="5879938"/>
            <a:ext cx="910658" cy="8892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A1536DD-C44D-AEED-221D-5F6FF3D8591E}"/>
              </a:ext>
            </a:extLst>
          </p:cNvPr>
          <p:cNvSpPr txBox="1"/>
          <p:nvPr/>
        </p:nvSpPr>
        <p:spPr>
          <a:xfrm>
            <a:off x="949569" y="2373923"/>
            <a:ext cx="5451231" cy="47859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b="1">
                <a:solidFill>
                  <a:schemeClr val="tx2"/>
                </a:solidFill>
                <a:latin typeface="Franklin Gothic Heavy"/>
                <a:ea typeface="Arial"/>
                <a:cs typeface="Arial"/>
              </a:rPr>
              <a:t> </a:t>
            </a:r>
            <a:r>
              <a:rPr lang="en-US" sz="2800" b="1" baseline="0">
                <a:solidFill>
                  <a:schemeClr val="tx2"/>
                </a:solidFill>
                <a:ea typeface="Arial"/>
                <a:cs typeface="Arial"/>
              </a:rPr>
              <a:t>Archetype:</a:t>
            </a:r>
            <a:r>
              <a:rPr lang="en-US" sz="2800" baseline="0">
                <a:solidFill>
                  <a:schemeClr val="tx2"/>
                </a:solidFill>
                <a:ea typeface="Arial"/>
                <a:cs typeface="Arial"/>
              </a:rPr>
              <a:t>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Innocent</a:t>
            </a:r>
          </a:p>
          <a:p>
            <a:pPr>
              <a:buFont typeface="Arial"/>
              <a:buChar char="•"/>
            </a:pPr>
            <a:r>
              <a:rPr lang="en-US" sz="2800" b="1">
                <a:solidFill>
                  <a:schemeClr val="tx2"/>
                </a:solidFill>
                <a:ea typeface="Arial"/>
                <a:cs typeface="Arial"/>
              </a:rPr>
              <a:t> </a:t>
            </a:r>
            <a:r>
              <a:rPr lang="en-US" sz="2800" b="1" baseline="0">
                <a:solidFill>
                  <a:schemeClr val="tx2"/>
                </a:solidFill>
                <a:ea typeface="Arial"/>
                <a:cs typeface="Arial"/>
              </a:rPr>
              <a:t>Core Desire: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To experience purity and wellness </a:t>
            </a:r>
          </a:p>
          <a:p>
            <a:pPr>
              <a:buFont typeface="Arial"/>
              <a:buChar char="•"/>
            </a:pPr>
            <a:r>
              <a:rPr lang="en-US" sz="2800" b="1" baseline="0">
                <a:solidFill>
                  <a:schemeClr val="tx2"/>
                </a:solidFill>
                <a:ea typeface="Arial"/>
                <a:cs typeface="Arial"/>
              </a:rPr>
              <a:t>Characterized by: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Wholesome, clean-label</a:t>
            </a:r>
            <a:r>
              <a:rPr lang="en-US" sz="2800" baseline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organic</a:t>
            </a:r>
            <a:r>
              <a:rPr lang="en-US" sz="2800" baseline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simple</a:t>
            </a:r>
            <a:r>
              <a:rPr lang="en-US" sz="2800" baseline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optimistic</a:t>
            </a:r>
          </a:p>
          <a:p>
            <a:pPr lvl="0">
              <a:buFont typeface="Arial"/>
              <a:buChar char="•"/>
            </a:pPr>
            <a:endParaRPr lang="en-US" sz="2800">
              <a:solidFill>
                <a:schemeClr val="tx2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2800">
              <a:solidFill>
                <a:schemeClr val="tx2"/>
              </a:solidFill>
              <a:latin typeface="Aptos" panose="02110004020202020204"/>
              <a:ea typeface="Segoe UI"/>
              <a:cs typeface="Segoe UI"/>
            </a:endParaRPr>
          </a:p>
          <a:p>
            <a:endParaRPr lang="en-US" sz="2800">
              <a:solidFill>
                <a:schemeClr val="tx2"/>
              </a:solidFill>
              <a:latin typeface="Aptos"/>
              <a:cs typeface="Segoe UI"/>
            </a:endParaRPr>
          </a:p>
          <a:p>
            <a:pPr>
              <a:lnSpc>
                <a:spcPts val="2100"/>
              </a:lnSpc>
            </a:pPr>
            <a:endParaRPr lang="en-US" sz="2400">
              <a:cs typeface="Segoe UI"/>
            </a:endParaRPr>
          </a:p>
          <a:p>
            <a:pPr>
              <a:lnSpc>
                <a:spcPts val="2100"/>
              </a:lnSpc>
            </a:pPr>
            <a:endParaRPr lang="en-US" sz="2400">
              <a:latin typeface="Franklin Gothic Book"/>
              <a:cs typeface="Segoe UI"/>
            </a:endParaRP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45A7F-6C32-EA61-96D9-B653A1648B08}"/>
              </a:ext>
            </a:extLst>
          </p:cNvPr>
          <p:cNvSpPr txBox="1"/>
          <p:nvPr/>
        </p:nvSpPr>
        <p:spPr>
          <a:xfrm>
            <a:off x="937845" y="5627077"/>
            <a:ext cx="587326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tx2"/>
                </a:solidFill>
              </a:rPr>
              <a:t>TogaNolas</a:t>
            </a:r>
            <a:r>
              <a:rPr lang="en-US" sz="2000" b="1">
                <a:solidFill>
                  <a:schemeClr val="tx2"/>
                </a:solidFill>
              </a:rPr>
              <a:t> advantage</a:t>
            </a:r>
            <a:r>
              <a:rPr lang="en-US" sz="2000">
                <a:solidFill>
                  <a:schemeClr val="tx2"/>
                </a:solidFill>
              </a:rPr>
              <a:t>: emphasizes, community outreach and giving back. </a:t>
            </a:r>
          </a:p>
        </p:txBody>
      </p:sp>
    </p:spTree>
    <p:extLst>
      <p:ext uri="{BB962C8B-B14F-4D97-AF65-F5344CB8AC3E}">
        <p14:creationId xmlns:p14="http://schemas.microsoft.com/office/powerpoint/2010/main" val="2694017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46537-F3E3-C645-3C0F-230C53543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42D6-3D25-341F-6862-4ED0FB63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Purely Elizabeth Marketing content</a:t>
            </a:r>
          </a:p>
        </p:txBody>
      </p:sp>
      <p:pic>
        <p:nvPicPr>
          <p:cNvPr id="5" name="Picture 4" descr="Purely Elizabeth rides explosive growth with first large-scale ad campaign  | Marketing Dive">
            <a:extLst>
              <a:ext uri="{FF2B5EF4-FFF2-40B4-BE49-F238E27FC236}">
                <a16:creationId xmlns:a16="http://schemas.microsoft.com/office/drawing/2014/main" id="{25762560-4FE8-074D-2022-EC4CED78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7" y="2404676"/>
            <a:ext cx="3654612" cy="2047577"/>
          </a:xfrm>
          <a:prstGeom prst="rect">
            <a:avLst/>
          </a:prstGeom>
        </p:spPr>
      </p:pic>
      <p:pic>
        <p:nvPicPr>
          <p:cNvPr id="4" name="Content Placeholder 3" descr="Purely Elizabeth's Tasty New Look is Helping It Scoop Up Sales Gains">
            <a:extLst>
              <a:ext uri="{FF2B5EF4-FFF2-40B4-BE49-F238E27FC236}">
                <a16:creationId xmlns:a16="http://schemas.microsoft.com/office/drawing/2014/main" id="{EC6DA42E-078F-9C14-4F17-F20AC14EF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6908" y="2415752"/>
            <a:ext cx="3758184" cy="2010628"/>
          </a:xfrm>
          <a:prstGeom prst="rect">
            <a:avLst/>
          </a:prstGeom>
        </p:spPr>
      </p:pic>
      <p:pic>
        <p:nvPicPr>
          <p:cNvPr id="6" name="Picture 5" descr="Purely Elizabeth's Tasty New Look is Helping It Scoop Up Sales Gains">
            <a:extLst>
              <a:ext uri="{FF2B5EF4-FFF2-40B4-BE49-F238E27FC236}">
                <a16:creationId xmlns:a16="http://schemas.microsoft.com/office/drawing/2014/main" id="{07472EB7-1B27-C2CD-B051-0C180663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189" y="2417047"/>
            <a:ext cx="3758184" cy="1963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57EF8-35CC-DA5F-5E89-6C55C2465A86}"/>
              </a:ext>
            </a:extLst>
          </p:cNvPr>
          <p:cNvSpPr txBox="1"/>
          <p:nvPr/>
        </p:nvSpPr>
        <p:spPr>
          <a:xfrm>
            <a:off x="355106" y="5001087"/>
            <a:ext cx="346229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Launched its first </a:t>
            </a:r>
            <a:r>
              <a:rPr lang="en-US" b="1">
                <a:ea typeface="+mn-lt"/>
                <a:cs typeface="+mn-lt"/>
              </a:rPr>
              <a:t>large-scale ad campaign</a:t>
            </a:r>
            <a:r>
              <a:rPr lang="en-US">
                <a:ea typeface="+mn-lt"/>
                <a:cs typeface="+mn-lt"/>
              </a:rPr>
              <a:t> titled </a:t>
            </a:r>
            <a:r>
              <a:rPr lang="en-US" i="1">
                <a:ea typeface="+mn-lt"/>
                <a:cs typeface="+mn-lt"/>
              </a:rPr>
              <a:t>“Savor the Start”</a:t>
            </a:r>
            <a:r>
              <a:rPr lang="en-US">
                <a:ea typeface="+mn-lt"/>
                <a:cs typeface="+mn-lt"/>
              </a:rPr>
              <a:t> in May 2024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1F96-4A4D-905B-E7F5-6674519A9151}"/>
              </a:ext>
            </a:extLst>
          </p:cNvPr>
          <p:cNvSpPr txBox="1"/>
          <p:nvPr/>
        </p:nvSpPr>
        <p:spPr>
          <a:xfrm>
            <a:off x="4305669" y="5001087"/>
            <a:ext cx="35510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Packaging &amp; brand identity refresh</a:t>
            </a:r>
            <a:r>
              <a:rPr lang="en-US">
                <a:ea typeface="+mn-lt"/>
                <a:cs typeface="+mn-lt"/>
              </a:rPr>
              <a:t>: Refreshed packaging to improve shelf standout.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8ADE6-1BFD-7566-758C-D284F5A159B5}"/>
              </a:ext>
            </a:extLst>
          </p:cNvPr>
          <p:cNvSpPr txBox="1"/>
          <p:nvPr/>
        </p:nvSpPr>
        <p:spPr>
          <a:xfrm>
            <a:off x="8376138" y="4999891"/>
            <a:ext cx="34348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Strong positioning around wellness, clean ingredients, premium natural foods</a:t>
            </a:r>
            <a:endParaRPr lang="en-US"/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A9587B4A-EB00-40D8-BAE2-81AB214D4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4905" y="5879938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9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A517E2-798C-A681-CF3F-EB77B3F6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92B6-8307-3613-5D85-1EF5967C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866" y="561467"/>
            <a:ext cx="5119482" cy="830338"/>
          </a:xfrm>
        </p:spPr>
        <p:txBody>
          <a:bodyPr anchor="b">
            <a:noAutofit/>
          </a:bodyPr>
          <a:lstStyle/>
          <a:p>
            <a:r>
              <a:rPr lang="en-US" sz="4800">
                <a:ea typeface="+mj-lt"/>
                <a:cs typeface="+mj-lt"/>
              </a:rPr>
              <a:t>Dansville Granola</a:t>
            </a:r>
            <a:endParaRPr lang="en-US" sz="4800"/>
          </a:p>
        </p:txBody>
      </p:sp>
      <p:pic>
        <p:nvPicPr>
          <p:cNvPr id="5" name="Picture 4" descr="The Dansville Granola Co.">
            <a:extLst>
              <a:ext uri="{FF2B5EF4-FFF2-40B4-BE49-F238E27FC236}">
                <a16:creationId xmlns:a16="http://schemas.microsoft.com/office/drawing/2014/main" id="{5119C469-5737-4521-8600-630F0B7F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3"/>
          <a:stretch>
            <a:fillRect/>
          </a:stretch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6AE894AC-0431-3394-61CB-64296EBE9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905" y="5879938"/>
            <a:ext cx="910658" cy="88923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E561DE-56F5-4210-454B-60D858C41BB4}"/>
              </a:ext>
            </a:extLst>
          </p:cNvPr>
          <p:cNvSpPr txBox="1"/>
          <p:nvPr/>
        </p:nvSpPr>
        <p:spPr>
          <a:xfrm>
            <a:off x="1148861" y="1711569"/>
            <a:ext cx="518160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ea typeface="+mn-lt"/>
                <a:cs typeface="+mn-lt"/>
              </a:rPr>
              <a:t>Archetype</a:t>
            </a:r>
            <a:r>
              <a:rPr lang="en-US" sz="3200">
                <a:ea typeface="+mn-lt"/>
                <a:cs typeface="+mn-lt"/>
              </a:rPr>
              <a:t>: The Caregiver</a:t>
            </a:r>
          </a:p>
          <a:p>
            <a:r>
              <a:rPr lang="en-US" sz="3200" b="1"/>
              <a:t>Core desire</a:t>
            </a:r>
            <a:r>
              <a:rPr lang="en-US" sz="3200"/>
              <a:t>: </a:t>
            </a:r>
            <a:r>
              <a:rPr lang="en-US" sz="3200">
                <a:ea typeface="+mn-lt"/>
                <a:cs typeface="+mn-lt"/>
              </a:rPr>
              <a:t>Healthy snacks made with care and local sourcing</a:t>
            </a:r>
            <a:endParaRPr lang="en-US" sz="3200"/>
          </a:p>
          <a:p>
            <a:r>
              <a:rPr lang="en-US" sz="3200" b="1"/>
              <a:t>Characterized by</a:t>
            </a:r>
            <a:r>
              <a:rPr lang="en-US" sz="3200"/>
              <a:t>: </a:t>
            </a:r>
            <a:r>
              <a:rPr lang="en-US" sz="3200">
                <a:ea typeface="+mn-lt"/>
                <a:cs typeface="+mn-lt"/>
              </a:rPr>
              <a:t>Small-batch, local ingredients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799D8C-4FD0-24EA-CE95-DDC1DBFE7ADE}"/>
              </a:ext>
            </a:extLst>
          </p:cNvPr>
          <p:cNvSpPr txBox="1"/>
          <p:nvPr/>
        </p:nvSpPr>
        <p:spPr>
          <a:xfrm>
            <a:off x="691661" y="5240215"/>
            <a:ext cx="65883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tx2"/>
                </a:solidFill>
              </a:rPr>
              <a:t>TogaNolas</a:t>
            </a:r>
            <a:r>
              <a:rPr lang="en-US" sz="2000" b="1">
                <a:solidFill>
                  <a:schemeClr val="tx2"/>
                </a:solidFill>
              </a:rPr>
              <a:t> advantage: 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4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259948-3C6A-400C-6736-6581F458B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33" y="2578053"/>
            <a:ext cx="2667896" cy="170189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Agenda </a:t>
            </a:r>
          </a:p>
        </p:txBody>
      </p:sp>
      <p:pic>
        <p:nvPicPr>
          <p:cNvPr id="6" name="Picture 5" descr="A pink and white gradient&#10;&#10;Description automatically generated">
            <a:extLst>
              <a:ext uri="{FF2B5EF4-FFF2-40B4-BE49-F238E27FC236}">
                <a16:creationId xmlns:a16="http://schemas.microsoft.com/office/drawing/2014/main" id="{DA2BFD3A-5FFE-55E3-871C-132DBB8E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016" y="375305"/>
            <a:ext cx="5566807" cy="6107388"/>
          </a:xfrm>
          <a:prstGeom prst="roundRect">
            <a:avLst/>
          </a:pr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3FC1A26E-576E-31B4-E368-22EE58DA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7A3337-E315-B580-2AA8-66F533679A14}"/>
              </a:ext>
            </a:extLst>
          </p:cNvPr>
          <p:cNvSpPr/>
          <p:nvPr/>
        </p:nvSpPr>
        <p:spPr>
          <a:xfrm>
            <a:off x="5823047" y="714634"/>
            <a:ext cx="4863506" cy="17219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>
                <a:solidFill>
                  <a:schemeClr val="tx1"/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Industry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Company Insights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Cultural Context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BC628E-4669-C416-892E-7F4DA90DACD8}"/>
              </a:ext>
            </a:extLst>
          </p:cNvPr>
          <p:cNvSpPr/>
          <p:nvPr/>
        </p:nvSpPr>
        <p:spPr>
          <a:xfrm>
            <a:off x="5807667" y="2687608"/>
            <a:ext cx="4863506" cy="2539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>
                <a:solidFill>
                  <a:schemeClr val="tx1"/>
                </a:solidFill>
              </a:rPr>
              <a:t>Strategy  and Creatives: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The challenge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Target Audience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Competitive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Positioning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Positioning #2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8F30E3-328A-0AEB-FAEA-11908753C597}"/>
              </a:ext>
            </a:extLst>
          </p:cNvPr>
          <p:cNvSpPr/>
          <p:nvPr/>
        </p:nvSpPr>
        <p:spPr>
          <a:xfrm>
            <a:off x="5836281" y="5477723"/>
            <a:ext cx="4863506" cy="7087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Conclusion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9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4216A-F658-6F35-D8D4-B397E499D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033D-BCFB-D8CF-7B62-5108401F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Dansville Granola marketing content</a:t>
            </a:r>
          </a:p>
        </p:txBody>
      </p:sp>
      <p:pic>
        <p:nvPicPr>
          <p:cNvPr id="7" name="Picture 6" descr="Retailers — The Dansville Granola Co.">
            <a:extLst>
              <a:ext uri="{FF2B5EF4-FFF2-40B4-BE49-F238E27FC236}">
                <a16:creationId xmlns:a16="http://schemas.microsoft.com/office/drawing/2014/main" id="{6D8030FD-C50C-9616-C6F3-15EF813D0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61" y="2027939"/>
            <a:ext cx="3249506" cy="3304119"/>
          </a:xfrm>
          <a:prstGeom prst="rect">
            <a:avLst/>
          </a:prstGeom>
        </p:spPr>
      </p:pic>
      <p:pic>
        <p:nvPicPr>
          <p:cNvPr id="4" name="Content Placeholder 3" descr="Our Signature Granola with Dried Cherries — The Dansville Granola Co.">
            <a:extLst>
              <a:ext uri="{FF2B5EF4-FFF2-40B4-BE49-F238E27FC236}">
                <a16:creationId xmlns:a16="http://schemas.microsoft.com/office/drawing/2014/main" id="{9DC3EA44-C8F9-BC0C-41A0-2DA505E03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1745" y="2027939"/>
            <a:ext cx="3348508" cy="3326313"/>
          </a:xfrm>
          <a:prstGeom prst="rect">
            <a:avLst/>
          </a:prstGeom>
        </p:spPr>
      </p:pic>
      <p:pic>
        <p:nvPicPr>
          <p:cNvPr id="6" name="Picture 5" descr="The Dansville Granola Co.">
            <a:extLst>
              <a:ext uri="{FF2B5EF4-FFF2-40B4-BE49-F238E27FC236}">
                <a16:creationId xmlns:a16="http://schemas.microsoft.com/office/drawing/2014/main" id="{4C50C0BE-83C4-CB24-8EAD-71FC3990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220" y="2027939"/>
            <a:ext cx="3363304" cy="3348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7F9D70-3E05-B46F-BF19-24A85CA1097B}"/>
              </a:ext>
            </a:extLst>
          </p:cNvPr>
          <p:cNvSpPr txBox="1"/>
          <p:nvPr/>
        </p:nvSpPr>
        <p:spPr>
          <a:xfrm>
            <a:off x="4454769" y="5767754"/>
            <a:ext cx="3305907" cy="656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Website “About” content focuses on the </a:t>
            </a:r>
            <a:r>
              <a:rPr lang="en-US" b="1">
                <a:ea typeface="+mn-lt"/>
                <a:cs typeface="+mn-lt"/>
              </a:rPr>
              <a:t>founder’s story</a:t>
            </a: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B1E41-FF82-3C79-A281-92A6D0A49916}"/>
              </a:ext>
            </a:extLst>
          </p:cNvPr>
          <p:cNvSpPr txBox="1"/>
          <p:nvPr/>
        </p:nvSpPr>
        <p:spPr>
          <a:xfrm>
            <a:off x="504091" y="5791199"/>
            <a:ext cx="33645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Own storefront in historic building downtown</a:t>
            </a:r>
            <a:endParaRPr lang="en-US"/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99B4362F-6A42-EA29-17F7-0DD4BD6F9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342" y="5939605"/>
            <a:ext cx="910658" cy="889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4F8E4C-9761-E148-362A-789E188098F0}"/>
              </a:ext>
            </a:extLst>
          </p:cNvPr>
          <p:cNvSpPr txBox="1"/>
          <p:nvPr/>
        </p:nvSpPr>
        <p:spPr>
          <a:xfrm>
            <a:off x="8464062" y="5779476"/>
            <a:ext cx="33410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Small-batch production:</a:t>
            </a:r>
            <a:r>
              <a:rPr lang="en-US">
                <a:ea typeface="+mn-lt"/>
                <a:cs typeface="+mn-lt"/>
              </a:rPr>
              <a:t> locally sourced maple syrup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81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E77AD-850E-D79C-CCCC-3A1F1096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117E-D93D-F5F6-6DE2-DBB057A3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65" y="1415615"/>
            <a:ext cx="4368602" cy="972103"/>
          </a:xfrm>
        </p:spPr>
        <p:txBody>
          <a:bodyPr anchor="b">
            <a:normAutofit/>
          </a:bodyPr>
          <a:lstStyle/>
          <a:p>
            <a:r>
              <a:rPr lang="en-US" sz="5400">
                <a:ea typeface="+mj-lt"/>
                <a:cs typeface="+mj-lt"/>
              </a:rPr>
              <a:t>Bear Naked</a:t>
            </a:r>
            <a:endParaRPr lang="en-US" sz="5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18552C-4233-C4BA-AE34-18FD0CE5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57" y="2984268"/>
            <a:ext cx="5603465" cy="294553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b="1"/>
              <a:t>Archetype</a:t>
            </a:r>
            <a:r>
              <a:rPr lang="en-US"/>
              <a:t>: </a:t>
            </a:r>
            <a:r>
              <a:rPr lang="en-US">
                <a:ea typeface="+mn-lt"/>
                <a:cs typeface="+mn-lt"/>
              </a:rPr>
              <a:t>The Explorer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Core desire</a:t>
            </a:r>
            <a:r>
              <a:rPr lang="en-US"/>
              <a:t>: </a:t>
            </a:r>
            <a:r>
              <a:rPr lang="en-US">
                <a:latin typeface="Arial"/>
                <a:cs typeface="Arial"/>
              </a:rPr>
              <a:t>To harness adventurous flavor and natural ingredients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Characterized by</a:t>
            </a:r>
            <a:r>
              <a:rPr lang="en-US"/>
              <a:t>: </a:t>
            </a:r>
            <a:r>
              <a:rPr lang="en-US">
                <a:latin typeface="Arial"/>
                <a:cs typeface="Arial"/>
              </a:rPr>
              <a:t>non-GMO/whole-grain, outdoor imagery</a:t>
            </a:r>
            <a:br>
              <a:rPr lang="en-US" sz="2100">
                <a:latin typeface="Arial"/>
                <a:cs typeface="Arial"/>
              </a:rPr>
            </a:br>
            <a:endParaRPr lang="en-US" sz="210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b="1">
              <a:solidFill>
                <a:schemeClr val="tx2"/>
              </a:solidFill>
            </a:endParaRPr>
          </a:p>
        </p:txBody>
      </p:sp>
      <p:pic>
        <p:nvPicPr>
          <p:cNvPr id="4" name="Content Placeholder 3" descr="Bear Naked® - WK Kellogg Co®">
            <a:extLst>
              <a:ext uri="{FF2B5EF4-FFF2-40B4-BE49-F238E27FC236}">
                <a16:creationId xmlns:a16="http://schemas.microsoft.com/office/drawing/2014/main" id="{838823C0-FA8E-3C64-F3EC-3DC69C0E85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>
            <a:fillRect/>
          </a:stretch>
        </p:blipFill>
        <p:spPr>
          <a:xfrm>
            <a:off x="6263427" y="545401"/>
            <a:ext cx="5610896" cy="56810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1FB57-329D-2E99-3C9C-EBF73FA03687}"/>
              </a:ext>
            </a:extLst>
          </p:cNvPr>
          <p:cNvSpPr txBox="1"/>
          <p:nvPr/>
        </p:nvSpPr>
        <p:spPr>
          <a:xfrm>
            <a:off x="480646" y="5826369"/>
            <a:ext cx="62249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tx2"/>
                </a:solidFill>
              </a:rPr>
              <a:t>TogaNolas</a:t>
            </a:r>
            <a:r>
              <a:rPr lang="en-US" sz="2000" b="1">
                <a:solidFill>
                  <a:schemeClr val="tx2"/>
                </a:solidFill>
              </a:rPr>
              <a:t> advantage: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DFC4B1A8-E6E7-07E6-0BA0-6A226218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342" y="5939605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00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16162-1EC0-3EA1-ED7C-BDC931564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B0CB-5D4D-073D-6AEA-2E8658E6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Bear Naked Marketing Content </a:t>
            </a:r>
          </a:p>
        </p:txBody>
      </p:sp>
      <p:pic>
        <p:nvPicPr>
          <p:cNvPr id="5" name="Picture 4" descr="https://assets1.consumergoods.com/inline-images/cg_Awards_BareNaked_1216_teaser_2.jpg">
            <a:extLst>
              <a:ext uri="{FF2B5EF4-FFF2-40B4-BE49-F238E27FC236}">
                <a16:creationId xmlns:a16="http://schemas.microsoft.com/office/drawing/2014/main" id="{34CE590F-7746-FA08-E9FA-B039ECD6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4" y="1931764"/>
            <a:ext cx="2971115" cy="3274527"/>
          </a:xfrm>
          <a:prstGeom prst="rect">
            <a:avLst/>
          </a:prstGeom>
        </p:spPr>
      </p:pic>
      <p:pic>
        <p:nvPicPr>
          <p:cNvPr id="6" name="Picture 5" descr="Kellogg's Bear Naked cereal pouches embrace recyclability">
            <a:extLst>
              <a:ext uri="{FF2B5EF4-FFF2-40B4-BE49-F238E27FC236}">
                <a16:creationId xmlns:a16="http://schemas.microsoft.com/office/drawing/2014/main" id="{6B3CB1DF-DEFF-AAB6-539E-97CE7919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38" y="2247559"/>
            <a:ext cx="4017116" cy="2724314"/>
          </a:xfrm>
          <a:prstGeom prst="rect">
            <a:avLst/>
          </a:prstGeom>
        </p:spPr>
      </p:pic>
      <p:pic>
        <p:nvPicPr>
          <p:cNvPr id="4" name="Content Placeholder 3" descr="https://fashionpluslifestyle.wordpress.com/wp-content/uploads/2014/01/hannah-kearney-devin-supertramp-original.jpg?h=389&amp;w=584">
            <a:extLst>
              <a:ext uri="{FF2B5EF4-FFF2-40B4-BE49-F238E27FC236}">
                <a16:creationId xmlns:a16="http://schemas.microsoft.com/office/drawing/2014/main" id="{1BD1B5C5-6F87-3732-30F1-CDAF96A34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37888" y="2211162"/>
            <a:ext cx="3957931" cy="271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4F896-883C-DA75-5BAF-E4F2416A484E}"/>
              </a:ext>
            </a:extLst>
          </p:cNvPr>
          <p:cNvSpPr txBox="1"/>
          <p:nvPr/>
        </p:nvSpPr>
        <p:spPr>
          <a:xfrm>
            <a:off x="8426388" y="5311805"/>
            <a:ext cx="29888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Campaign: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i="1">
                <a:ea typeface="+mn-lt"/>
                <a:cs typeface="+mn-lt"/>
              </a:rPr>
              <a:t>#OneUpIt</a:t>
            </a:r>
            <a:r>
              <a:rPr lang="en-US">
                <a:ea typeface="+mn-lt"/>
                <a:cs typeface="+mn-lt"/>
              </a:rPr>
              <a:t> — targeted active consumers, by partnering with U.S. Winter Olympic athletes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A5B11-2FA0-76AE-4F52-DDEADA6A4C51}"/>
              </a:ext>
            </a:extLst>
          </p:cNvPr>
          <p:cNvSpPr txBox="1"/>
          <p:nvPr/>
        </p:nvSpPr>
        <p:spPr>
          <a:xfrm>
            <a:off x="184952" y="5415378"/>
            <a:ext cx="36324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Innovation story</a:t>
            </a:r>
            <a:r>
              <a:rPr lang="en-US">
                <a:ea typeface="+mn-lt"/>
                <a:cs typeface="+mn-lt"/>
              </a:rPr>
              <a:t>: online experience powered by IBM Chef Watson where consumers could build their own granola blends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6F166-EA48-20D6-2609-8DF07F168881}"/>
              </a:ext>
            </a:extLst>
          </p:cNvPr>
          <p:cNvSpPr txBox="1"/>
          <p:nvPr/>
        </p:nvSpPr>
        <p:spPr>
          <a:xfrm>
            <a:off x="4021015" y="5509845"/>
            <a:ext cx="36224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Packaging/ sustainability story</a:t>
            </a:r>
            <a:r>
              <a:rPr lang="en-US">
                <a:ea typeface="+mn-lt"/>
                <a:cs typeface="+mn-lt"/>
              </a:rPr>
              <a:t>: Introduced fully recyclable flexible packaging (US) in August 2019</a:t>
            </a:r>
            <a:endParaRPr lang="en-US"/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974F9368-0E9C-F60D-160C-48A94FE92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342" y="5939605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6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F1FA-D363-198D-8193-64E93F54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TogaNola’s</a:t>
            </a:r>
            <a:r>
              <a:rPr lang="en-US"/>
              <a:t> Key Differentiators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0AFC7A-820A-07C9-B5B8-EBC152453932}"/>
              </a:ext>
            </a:extLst>
          </p:cNvPr>
          <p:cNvSpPr txBox="1">
            <a:spLocks/>
          </p:cNvSpPr>
          <p:nvPr/>
        </p:nvSpPr>
        <p:spPr>
          <a:xfrm>
            <a:off x="6036118" y="692149"/>
            <a:ext cx="60421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50EDECE-F525-7D0E-852C-5CCC6ECB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993045"/>
              </p:ext>
            </p:extLst>
          </p:nvPr>
        </p:nvGraphicFramePr>
        <p:xfrm>
          <a:off x="665957" y="1697559"/>
          <a:ext cx="5830093" cy="490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3 Pack of Cranberry &amp; Pepita Granola Clusters 8 oz">
            <a:extLst>
              <a:ext uri="{FF2B5EF4-FFF2-40B4-BE49-F238E27FC236}">
                <a16:creationId xmlns:a16="http://schemas.microsoft.com/office/drawing/2014/main" id="{5CBBF063-A264-0DE5-6169-AC3BEAFC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>
            <a:fillRect/>
          </a:stretch>
        </p:blipFill>
        <p:spPr bwMode="auto">
          <a:xfrm>
            <a:off x="7057531" y="1697559"/>
            <a:ext cx="4636437" cy="463643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632A5078-059C-64B9-FFE0-B728501E4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4905" y="5879938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6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7B8F6A-1516-C54E-AFD7-54484B17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19C1F16-3905-7620-F50C-5169EFFA3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174536-476D-A5E3-1824-514E14E2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45AB61-9CC9-7425-DBEA-62994BE8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10FD7C-36D2-6441-109C-63094A91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42F6754-3DA1-3FCE-EC39-22D984444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907128-2952-4A4D-4143-423520F98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0B5C9D-B20D-83D4-1502-23FE972A3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558CD76-6A3A-717F-A7B5-5BBE245EE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F7F8F08-EFFA-A791-55EC-AB7D6AE5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D4D8716-5FC6-ED91-DF8A-477011260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1CCD3D-A9B7-04D4-FE2D-631E68E0C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63806C-47E1-3419-387C-8A32EDAF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694" y="2885808"/>
            <a:ext cx="5448730" cy="10863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</a:rPr>
              <a:t>The Challenge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A8F704-74D8-B1AA-C583-C47DBA430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3BD3712-A376-8402-F3F8-B2A2A9711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26D126E-C9FC-B8D8-E20F-2FFA6D1C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DDE03E-798F-C408-127C-F869DFFF6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982002-EEA6-2FA5-8EED-97750345F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19E0F7C-DF40-5F56-09D5-BC1BC9B94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419F44F-826A-23D8-E4C5-71F9D5F54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FC1DFC0-AC77-E241-2608-A53CFD64B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C3329E-FE16-860A-781A-D32C4A942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FDA6C0-71D8-091B-21F2-41C44A26F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281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4DE83B-EB48-004C-7433-44732E658AAD}"/>
              </a:ext>
            </a:extLst>
          </p:cNvPr>
          <p:cNvSpPr/>
          <p:nvPr/>
        </p:nvSpPr>
        <p:spPr>
          <a:xfrm>
            <a:off x="2192920" y="2540234"/>
            <a:ext cx="7809724" cy="2711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A4AB-0AF9-61E9-EA46-DD615B80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312" y="2782602"/>
            <a:ext cx="7837070" cy="2430864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kern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Today’s granola market is crowded with national brands that feel impersonal and overly processed. Consumers want clean, convenient snacks that not only fit an active lifestyle but also have a meaningful impact</a:t>
            </a:r>
            <a:r>
              <a:rPr lang="en-US" sz="2400" kern="0">
                <a:solidFill>
                  <a:schemeClr val="tx2"/>
                </a:solidFill>
                <a:ea typeface="Times New Roman" panose="02020603050405020304" pitchFamily="18" charset="0"/>
              </a:rPr>
              <a:t>.</a:t>
            </a:r>
            <a:endParaRPr lang="en-US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95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AD3A5E-6556-5232-1914-EB88245A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28949F-4785-6720-F47E-40048829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80E8C1-C422-872B-6F86-81295E0FA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99ECC33-4293-1AD5-4294-EBA8B2386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E03F4E-0588-9DE2-5E58-B77175BF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B2D694-9987-A480-A2FC-F24A63EF6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087837A-302D-C1CE-5F98-7B73BC3E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690EBB-4CEA-B8EE-D5F1-B1F4CC3C3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3CB459-0A4B-63A3-B658-72E83919C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907C6A-6C6B-8C9E-E151-F074AED4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37E4F11-6E64-756C-61CA-A09E1D790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4A2F12-06D0-26FA-F1D3-646D2473D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00D7E3-6E3D-9EBE-893E-BC314BC4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694" y="2538276"/>
            <a:ext cx="5448730" cy="1781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Positioning #1</a:t>
            </a:r>
            <a:b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Community Driven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80E849-2054-24CB-63C8-F57302C46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FF83B66-ECA3-D79B-F50B-6F772EFDC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437DDD4-4079-BEB2-A2D2-1ADF76192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3BBF0B-13C6-C2FD-4FE3-5C8A0BA75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02B316-68F1-88B5-B139-75BD2B672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372F14-EAA2-7555-E067-58B1928AC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DD18DA7-CB79-D31D-2218-7343B4307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F45A741-05B6-9249-15F8-F9D001936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8C93708-4B41-F168-1B1C-BFC95C70C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479023A-2317-8FE3-AE6D-02EB6D0C1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357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875A3E-B4BA-4251-B6A7-D3C712CF1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40" name="Color">
              <a:extLst>
                <a:ext uri="{FF2B5EF4-FFF2-40B4-BE49-F238E27FC236}">
                  <a16:creationId xmlns:a16="http://schemas.microsoft.com/office/drawing/2014/main" id="{58FDC8D1-2042-4BC2-968B-0C91792EF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olor">
              <a:extLst>
                <a:ext uri="{FF2B5EF4-FFF2-40B4-BE49-F238E27FC236}">
                  <a16:creationId xmlns:a16="http://schemas.microsoft.com/office/drawing/2014/main" id="{B55D66C7-BB08-41D2-A84B-280B68DAA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 descr="Forms response chart. Question title: Considering the quality and local impact, would you be willing to pay above the market price for this granola?&#10;&#10;. Number of responses: 24 responses.">
            <a:extLst>
              <a:ext uri="{FF2B5EF4-FFF2-40B4-BE49-F238E27FC236}">
                <a16:creationId xmlns:a16="http://schemas.microsoft.com/office/drawing/2014/main" id="{6C672424-7445-3796-6BDC-32049AD6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593" y="2173737"/>
            <a:ext cx="5726772" cy="2516592"/>
          </a:xfrm>
          <a:prstGeom prst="rect">
            <a:avLst/>
          </a:prstGeom>
        </p:spPr>
      </p:pic>
      <p:pic>
        <p:nvPicPr>
          <p:cNvPr id="19" name="Picture 18" descr="Forms response chart. Question title: would you encourage be to purchase this product regularly despite its higher price?&#10;&#10;. Number of responses: 22 responses.">
            <a:extLst>
              <a:ext uri="{FF2B5EF4-FFF2-40B4-BE49-F238E27FC236}">
                <a16:creationId xmlns:a16="http://schemas.microsoft.com/office/drawing/2014/main" id="{C48614BE-86D7-F624-1B96-3D33F0B13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54" y="4387261"/>
            <a:ext cx="5769628" cy="246969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B560C5-E46A-8B0B-9C47-C3E51BE3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3" y="841664"/>
            <a:ext cx="4610961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Primary Research findings</a:t>
            </a:r>
          </a:p>
        </p:txBody>
      </p:sp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0B74A121-D0BB-5601-C854-C75BE333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342" y="5939605"/>
            <a:ext cx="910658" cy="889231"/>
          </a:xfrm>
          <a:prstGeom prst="rect">
            <a:avLst/>
          </a:prstGeom>
        </p:spPr>
      </p:pic>
      <p:pic>
        <p:nvPicPr>
          <p:cNvPr id="3" name="Picture 2" descr="Forms response chart. Question title: If yes, how much do you usually pay for granola?. Number of responses: 21 responses.">
            <a:extLst>
              <a:ext uri="{FF2B5EF4-FFF2-40B4-BE49-F238E27FC236}">
                <a16:creationId xmlns:a16="http://schemas.microsoft.com/office/drawing/2014/main" id="{4D9C51EE-3551-43B3-7126-A90C5911A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372" y="1597"/>
            <a:ext cx="5458047" cy="23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92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2DB0E4-11FB-F3A6-DAAD-556E34EA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Key Message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913FC73-F02F-35C1-A744-7EBD6BAC3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558" y="1860071"/>
            <a:ext cx="5564570" cy="3701895"/>
          </a:xfr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err="1">
                <a:solidFill>
                  <a:schemeClr val="tx2"/>
                </a:solidFill>
                <a:ea typeface="Calibri"/>
                <a:cs typeface="Calibri"/>
              </a:rPr>
              <a:t>TogaNola</a:t>
            </a:r>
            <a:r>
              <a:rPr lang="en-US" sz="2400">
                <a:solidFill>
                  <a:schemeClr val="tx2"/>
                </a:solidFill>
                <a:ea typeface="Calibri"/>
                <a:cs typeface="Calibri"/>
              </a:rPr>
              <a:t> isn’t just made in Saratoga, it’s made for Saratoga. It’s granola that gives back and keeps Saratoga strong.</a:t>
            </a:r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79C51571-C62C-AEF3-798E-79BF8645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342" y="5939605"/>
            <a:ext cx="910658" cy="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4D2B-D57C-804E-C6D8-16757C94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TogaNola Differentiates from Competitors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5A0AB8-7D2B-CB1E-71AA-A4C0D46B6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9741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A27C666B-6B50-128C-A246-CFCA6784A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A3F3B4-ED98-51E6-1124-B649EBF7F623}"/>
              </a:ext>
            </a:extLst>
          </p:cNvPr>
          <p:cNvSpPr txBox="1"/>
          <p:nvPr/>
        </p:nvSpPr>
        <p:spPr>
          <a:xfrm>
            <a:off x="3134396" y="2987840"/>
            <a:ext cx="5922901" cy="882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Industry Analysis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70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218C-A1AE-10DF-3E4E-6D2AD5CD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This Will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47327C-EEBE-4BE7-72FF-E2399F6FA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9865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B2D8CD4D-B6F5-7772-35A3-66CF14D76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65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E941E1-ED25-0341-51A8-FA110563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Tagline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1076-498A-FE8F-4A58-F08BC7359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Snack Local. Give Back. Grow Saratoga.</a:t>
            </a:r>
            <a:endParaRPr lang="en-US" sz="2400">
              <a:solidFill>
                <a:schemeClr val="tx2"/>
              </a:solidFill>
            </a:endParaRPr>
          </a:p>
        </p:txBody>
      </p:sp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4B93A418-3330-4207-B215-EBDD44BB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6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C1EF6-C270-514C-1CCF-74E67373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Creative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ell phone with a screen&#10;&#10;AI-generated content may be incorrect.">
            <a:extLst>
              <a:ext uri="{FF2B5EF4-FFF2-40B4-BE49-F238E27FC236}">
                <a16:creationId xmlns:a16="http://schemas.microsoft.com/office/drawing/2014/main" id="{2159A776-9395-93B9-2AB4-BE96825D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3" y="1354129"/>
            <a:ext cx="2682576" cy="47824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1BD7-28F6-9CB2-A629-54EA31C0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F6100EF-5601-43DC-D66C-86F470A6BB5D}"/>
              </a:ext>
            </a:extLst>
          </p:cNvPr>
          <p:cNvSpPr txBox="1"/>
          <p:nvPr/>
        </p:nvSpPr>
        <p:spPr>
          <a:xfrm>
            <a:off x="6564922" y="3071446"/>
            <a:ext cx="42789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Instagram ads that promote </a:t>
            </a:r>
            <a:r>
              <a:rPr lang="en-US" err="1"/>
              <a:t>TogaNola</a:t>
            </a:r>
            <a:r>
              <a:rPr lang="en-US"/>
              <a:t> and build your community outreach. Focused on expanding the community.</a:t>
            </a:r>
          </a:p>
        </p:txBody>
      </p:sp>
      <p:pic>
        <p:nvPicPr>
          <p:cNvPr id="6" name="Picture 5" descr="A cellphone with a group of people sitting at a picnic table&#10;&#10;AI-generated content may be incorrect.">
            <a:extLst>
              <a:ext uri="{FF2B5EF4-FFF2-40B4-BE49-F238E27FC236}">
                <a16:creationId xmlns:a16="http://schemas.microsoft.com/office/drawing/2014/main" id="{D8ED90BD-8FAB-A7AE-4399-FD0F3CBA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461" y="1342499"/>
            <a:ext cx="2536411" cy="4796028"/>
          </a:xfrm>
          <a:prstGeom prst="rect">
            <a:avLst/>
          </a:prstGeom>
        </p:spPr>
      </p:pic>
      <p:pic>
        <p:nvPicPr>
          <p:cNvPr id="7" name="Picture 6" descr="A colorful logo with a circle&#10;&#10;AI-generated content may be incorrect.">
            <a:extLst>
              <a:ext uri="{FF2B5EF4-FFF2-40B4-BE49-F238E27FC236}">
                <a16:creationId xmlns:a16="http://schemas.microsoft.com/office/drawing/2014/main" id="{5DB59ECD-BCD3-3969-745F-3739107F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244" y="2225186"/>
            <a:ext cx="347297" cy="332644"/>
          </a:xfrm>
          <a:prstGeom prst="rect">
            <a:avLst/>
          </a:prstGeom>
        </p:spPr>
      </p:pic>
      <p:pic>
        <p:nvPicPr>
          <p:cNvPr id="8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D93E7FDA-6100-56B7-5EBC-24BF131DE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039522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27368-5677-F949-9F2B-E7FF3172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  <a:latin typeface="Aptos"/>
              </a:rPr>
              <a:t>Eat Good, Do Good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FCCD-DA1C-2A55-1237-72CF3F9C3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Join the #SaratogaSnackHunt and help us keep our community strong!</a:t>
            </a:r>
            <a:br>
              <a:rPr lang="en-US" sz="1800">
                <a:solidFill>
                  <a:schemeClr val="tx2"/>
                </a:solidFill>
                <a:ea typeface="+mn-lt"/>
                <a:cs typeface="+mn-lt"/>
              </a:rPr>
            </a:br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📍Scan the hidden QR codes around town</a:t>
            </a:r>
            <a:br>
              <a:rPr lang="en-US" sz="1800">
                <a:solidFill>
                  <a:schemeClr val="tx2"/>
                </a:solidFill>
                <a:ea typeface="+mn-lt"/>
                <a:cs typeface="+mn-lt"/>
              </a:rPr>
            </a:br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🎁 Win free granola + exclusive local experiences</a:t>
            </a:r>
            <a:br>
              <a:rPr lang="en-US" sz="1800">
                <a:solidFill>
                  <a:schemeClr val="tx2"/>
                </a:solidFill>
                <a:ea typeface="+mn-lt"/>
                <a:cs typeface="+mn-lt"/>
              </a:rPr>
            </a:br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💚 Every purchase supports Saratoga causes</a:t>
            </a:r>
            <a:br>
              <a:rPr lang="en-US" sz="1800">
                <a:solidFill>
                  <a:schemeClr val="tx2"/>
                </a:solidFill>
                <a:ea typeface="+mn-lt"/>
                <a:cs typeface="+mn-lt"/>
              </a:rPr>
            </a:br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Snack with purpose. Be part of the change.</a:t>
            </a:r>
            <a:br>
              <a:rPr lang="en-US" sz="1800">
                <a:solidFill>
                  <a:schemeClr val="tx2"/>
                </a:solidFill>
                <a:ea typeface="+mn-lt"/>
                <a:cs typeface="+mn-lt"/>
              </a:rPr>
            </a:br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Tap to learn more &amp; join the hunt! 🔗</a:t>
            </a:r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#TogaNola #SnackLocalGiveBack #SaratogaStrong #CommunityFirst #GranolaWithPurpose</a:t>
            </a:r>
            <a:endParaRPr lang="en-US" sz="1800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59FFA1D-5F9E-A764-B76C-907AF65D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  <p:pic>
        <p:nvPicPr>
          <p:cNvPr id="5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F4D47539-6CBB-DD33-E827-BD5F9761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6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45D67-0908-1BCA-B33D-A934D702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D3AF8-F54E-5D24-1F28-F8F614D6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latin typeface="+mn-lt"/>
                <a:ea typeface="+mn-ea"/>
                <a:cs typeface="+mn-cs"/>
              </a:rPr>
              <a:t>Community page for the website that details the events and sponsorships </a:t>
            </a:r>
            <a:r>
              <a:rPr lang="en-US" sz="2400" err="1"/>
              <a:t>TogaNola</a:t>
            </a:r>
            <a:r>
              <a:rPr lang="en-US" sz="2400" kern="1200">
                <a:latin typeface="+mn-lt"/>
                <a:ea typeface="+mn-ea"/>
                <a:cs typeface="+mn-cs"/>
              </a:rPr>
              <a:t> is a part of</a:t>
            </a:r>
            <a:r>
              <a:rPr lang="en-US" sz="2400"/>
              <a:t> </a:t>
            </a:r>
            <a:endParaRPr lang="en-US" sz="2400" kern="1200">
              <a:latin typeface="+mn-lt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D32D5DAC-CE37-BB6C-25CC-B23BD7EB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817" y="103573"/>
            <a:ext cx="4540968" cy="6858000"/>
          </a:xfrm>
          <a:prstGeom prst="rect">
            <a:avLst/>
          </a:prstGeom>
        </p:spPr>
      </p:pic>
      <p:pic>
        <p:nvPicPr>
          <p:cNvPr id="7" name="Picture 6" descr="A logo with orange and pink gradients&#10;&#10;AI-generated content may be incorrect.">
            <a:extLst>
              <a:ext uri="{FF2B5EF4-FFF2-40B4-BE49-F238E27FC236}">
                <a16:creationId xmlns:a16="http://schemas.microsoft.com/office/drawing/2014/main" id="{6B9E1B7E-EBF9-96AA-E08D-160BD70C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119" y="641516"/>
            <a:ext cx="703330" cy="516800"/>
          </a:xfrm>
          <a:prstGeom prst="rect">
            <a:avLst/>
          </a:prstGeom>
        </p:spPr>
      </p:pic>
      <p:pic>
        <p:nvPicPr>
          <p:cNvPr id="5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9D3149F2-7B1C-7D6C-0B91-3DA576BF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8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599F7-C825-09C4-9973-95DC9E8A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3A088FB-0AF5-ED73-F152-8D772E05D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B4A0D5-CC1A-FE88-511E-D5A82D4FE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37970D3-E42E-D276-45B9-F666A3262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BBDFA5-7FAC-3D55-37E0-9E68F4BF8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644013B-9388-C307-A967-0664DCB87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5EBCD7-F702-9F3B-C2B4-658BFE922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763717A-63EA-86B6-52E8-4AF310E2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A147981-CC59-E60D-7FCF-E115D16A1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908353-AFE5-EC6A-D926-3BDDADD99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538A75-1C58-57F4-8A0C-806B53A46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A55F4B6-D073-CBD4-5EB2-DE9B429BD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A68726-A32F-4693-37FC-3E6F2171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322" y="2643570"/>
            <a:ext cx="7039839" cy="15708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Positioning #2</a:t>
            </a:r>
            <a:br>
              <a:rPr lang="en-US" sz="6000" kern="1200"/>
            </a:br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Active Lifestyle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1DB9D2-E890-E064-B3AB-825643CC8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1FABE68-9B28-56E3-31EF-FC1F0913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D1E22F-89E9-9312-8A26-00EC59223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20A9D65-6FD6-4019-0E4A-533FBDE60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AC2B5A-8E05-BE44-2D19-13A8B3FD5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82B63E-5A6E-F908-9EE6-B08FEA854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8DD4C60-2BEC-6E14-3610-C0BCE369D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B964CC-DECC-60F6-4FA1-81A3AE74D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0408364-67A3-BF3F-4C69-3C3B0AA70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F2ABF02-68E6-4D95-8D1A-DD28009B7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232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94084-A6D5-13AE-FF98-1D4E141FE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BDB39D-5F1A-E770-6C4A-693EF41B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Key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B2926-8644-50CD-4EB1-10D78CAD8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2" y="1583743"/>
            <a:ext cx="5921696" cy="369051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chemeClr val="tx2"/>
                </a:solidFill>
              </a:rPr>
              <a:t>TogaNola gives you clean, lasting energy to power you through your day. It’s made for on-the-go lives where you need real fuel that you can trust. Every bite delivers bold flavor, simple ingredients, and the strength to keep moving.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89A81-AEF3-9556-CC0D-36979A31DFF7}"/>
              </a:ext>
            </a:extLst>
          </p:cNvPr>
          <p:cNvSpPr txBox="1"/>
          <p:nvPr/>
        </p:nvSpPr>
        <p:spPr>
          <a:xfrm>
            <a:off x="5127170" y="625513"/>
            <a:ext cx="7072661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>
                <a:solidFill>
                  <a:schemeClr val="tx2"/>
                </a:solidFill>
              </a:rPr>
              <a:t>Hero: Granola that powers you to take on the day</a:t>
            </a:r>
          </a:p>
        </p:txBody>
      </p:sp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1FE539E6-DE07-9C28-2397-F89C6132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9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9F7A5-EDB2-44FD-D9E4-9969B75E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blue and white water surface&#10;&#10;Description automatically generated">
            <a:extLst>
              <a:ext uri="{FF2B5EF4-FFF2-40B4-BE49-F238E27FC236}">
                <a16:creationId xmlns:a16="http://schemas.microsoft.com/office/drawing/2014/main" id="{20904CD2-59C9-B4F9-AAD2-78359EADBD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834F5-CDEA-9ACF-1C47-D1ECDE3E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How This Positioning Differentiates from Competitors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123B55-0C70-AB0E-746A-18C0B8DD52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6016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0F64E2C9-455C-61A4-6E93-8E823AD5B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7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C3CA2-EBD1-9D1A-8E07-83A8D81F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5C60-F669-22EB-C9A4-7BBB17BC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This Will Work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5F626E7-30B7-1A5A-3FBD-0552704909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280761"/>
              </p:ext>
            </p:extLst>
          </p:nvPr>
        </p:nvGraphicFramePr>
        <p:xfrm>
          <a:off x="670931" y="1840369"/>
          <a:ext cx="10515600" cy="4180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00DA60-B1EB-246C-1340-1D6B96A39FC6}"/>
              </a:ext>
            </a:extLst>
          </p:cNvPr>
          <p:cNvSpPr txBox="1"/>
          <p:nvPr/>
        </p:nvSpPr>
        <p:spPr>
          <a:xfrm>
            <a:off x="10223" y="6642556"/>
            <a:ext cx="60997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https://</a:t>
            </a:r>
            <a:r>
              <a:rPr lang="en-US" sz="800" err="1"/>
              <a:t>www.grandviewresearch.com</a:t>
            </a:r>
            <a:r>
              <a:rPr lang="en-US" sz="800"/>
              <a:t>/industry-analysis/us-healthy-snacks-market-report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BFE35-6BBF-DB90-7C96-F344BD5B84CA}"/>
              </a:ext>
            </a:extLst>
          </p:cNvPr>
          <p:cNvSpPr txBox="1"/>
          <p:nvPr/>
        </p:nvSpPr>
        <p:spPr>
          <a:xfrm>
            <a:off x="10223" y="6492875"/>
            <a:ext cx="61275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https://</a:t>
            </a:r>
            <a:r>
              <a:rPr lang="en-US" sz="800" err="1"/>
              <a:t>www.innovamarketinsights.com</a:t>
            </a:r>
            <a:r>
              <a:rPr lang="en-US" sz="800"/>
              <a:t>/trends/global-snacks-trends-healthy-snacking-innovation/?</a:t>
            </a:r>
            <a:r>
              <a:rPr lang="en-US" sz="800" err="1"/>
              <a:t>utm</a:t>
            </a:r>
            <a:endParaRPr lang="en-US" sz="800"/>
          </a:p>
        </p:txBody>
      </p:sp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AD3B854D-374B-2E7D-61C1-E29A91AF9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36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FFBCF-BDED-8356-D5C7-D014E44F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4D884-1EA9-6B87-A965-67383588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161" y="1309389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Tagline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355F4-3431-A598-7D96-1DD2F374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092" y="4141118"/>
            <a:ext cx="6954868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tx2"/>
                </a:solidFill>
              </a:rPr>
              <a:t>"Everyday Energy"</a:t>
            </a:r>
            <a:endParaRPr lang="en-US" sz="36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428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52560-4E50-A583-B4E4-0963B1A1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3" y="121883"/>
            <a:ext cx="4766330" cy="97910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General Snack Market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Health And Wellness Foods Market Size by Product, 2020 - 2030 (USD Billion)">
            <a:extLst>
              <a:ext uri="{FF2B5EF4-FFF2-40B4-BE49-F238E27FC236}">
                <a16:creationId xmlns:a16="http://schemas.microsoft.com/office/drawing/2014/main" id="{8A282140-607D-D343-FFD8-4D537DB0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5424" b="940"/>
          <a:stretch/>
        </p:blipFill>
        <p:spPr bwMode="auto">
          <a:xfrm>
            <a:off x="7449670" y="2128348"/>
            <a:ext cx="4468189" cy="29728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394FD-11BE-936C-BC45-0158B001DCAF}"/>
              </a:ext>
            </a:extLst>
          </p:cNvPr>
          <p:cNvSpPr txBox="1"/>
          <p:nvPr/>
        </p:nvSpPr>
        <p:spPr>
          <a:xfrm>
            <a:off x="-49327" y="6657205"/>
            <a:ext cx="79923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https://</a:t>
            </a:r>
            <a:r>
              <a:rPr lang="en-US" sz="800" err="1"/>
              <a:t>www.futuremarketinsights.com</a:t>
            </a:r>
            <a:r>
              <a:rPr lang="en-US" sz="800"/>
              <a:t>/reports/granola-market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198B7-C15B-BCC3-F028-C78EA1EE3B22}"/>
              </a:ext>
            </a:extLst>
          </p:cNvPr>
          <p:cNvSpPr txBox="1"/>
          <p:nvPr/>
        </p:nvSpPr>
        <p:spPr>
          <a:xfrm>
            <a:off x="-49327" y="6345736"/>
            <a:ext cx="9369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https://</a:t>
            </a:r>
            <a:r>
              <a:rPr lang="en-US" sz="800" err="1"/>
              <a:t>ific.org</a:t>
            </a:r>
            <a:r>
              <a:rPr lang="en-US" sz="800"/>
              <a:t>/wp-content/uploads/2025/04/IFIC-Snacking-Spotlight-</a:t>
            </a:r>
            <a:r>
              <a:rPr lang="en-US" sz="800" err="1"/>
              <a:t>Survey.pdf</a:t>
            </a:r>
            <a:endParaRPr lang="en-US" sz="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2483-29E2-9022-AD48-80A277F8C1D1}"/>
              </a:ext>
            </a:extLst>
          </p:cNvPr>
          <p:cNvSpPr txBox="1"/>
          <p:nvPr/>
        </p:nvSpPr>
        <p:spPr>
          <a:xfrm>
            <a:off x="-49327" y="6511379"/>
            <a:ext cx="13126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https://</a:t>
            </a:r>
            <a:r>
              <a:rPr lang="en-US" sz="800" err="1"/>
              <a:t>foodinstitute.com</a:t>
            </a:r>
            <a:r>
              <a:rPr lang="en-US" sz="800"/>
              <a:t>/focus/rapid-pace-of-life-drives-convenient-snacks/#:~:text=Approximately%206%20in%2010%20global,of%20the%20consumer's%20digital%20experience.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29A11-EDF0-E71B-EB45-DE3FD8C7D1A0}"/>
              </a:ext>
            </a:extLst>
          </p:cNvPr>
          <p:cNvSpPr txBox="1"/>
          <p:nvPr/>
        </p:nvSpPr>
        <p:spPr>
          <a:xfrm>
            <a:off x="-49328" y="6183088"/>
            <a:ext cx="10878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https://</a:t>
            </a:r>
            <a:r>
              <a:rPr lang="en-US" sz="800" err="1"/>
              <a:t>www.grandviewresearch.com</a:t>
            </a:r>
            <a:r>
              <a:rPr lang="en-US" sz="800"/>
              <a:t>/industry-analysis/health-wellness-foods-market-report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F8DAB46-C0F4-C260-9400-9C8A4B5F4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931512"/>
              </p:ext>
            </p:extLst>
          </p:nvPr>
        </p:nvGraphicFramePr>
        <p:xfrm>
          <a:off x="136050" y="1100991"/>
          <a:ext cx="5704562" cy="502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BE5F07AE-C9C9-4F43-8477-474EDEB6EA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64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50115-83E3-A020-C1EA-0A41C1EB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20651-C6BC-AF3F-6260-F948F3B8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564"/>
            <a:ext cx="3348494" cy="9293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/>
              <a:t>Instagram Ad 1</a:t>
            </a: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B1E38-1D94-2435-F1F7-0B4BF0DE1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728305"/>
            <a:ext cx="6136446" cy="4472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400" b="1">
                <a:ea typeface="+mn-lt"/>
                <a:cs typeface="+mn-lt"/>
              </a:rPr>
              <a:t>Caption:</a:t>
            </a: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Made for class, work, gym, practice, repeat.</a:t>
            </a:r>
            <a:br>
              <a:rPr lang="en-US" sz="2400">
                <a:ea typeface="+mn-lt"/>
                <a:cs typeface="+mn-lt"/>
              </a:rPr>
            </a:br>
            <a:endParaRPr lang="en-US" sz="2400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Everyday Energy.</a:t>
            </a:r>
            <a:endParaRPr lang="en-US"/>
          </a:p>
          <a:p>
            <a:pPr>
              <a:buNone/>
            </a:pPr>
            <a:endParaRPr lang="en-US" sz="2400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Click the link in bio to purchase.</a:t>
            </a:r>
          </a:p>
          <a:p>
            <a:pPr>
              <a:buNone/>
            </a:pPr>
            <a:endParaRPr lang="en-US" sz="2400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#TogaNola #SnackWithPurpose</a:t>
            </a:r>
            <a:endParaRPr lang="en-US"/>
          </a:p>
          <a:p>
            <a:pPr marL="0" indent="0">
              <a:buNone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6" name="Picture 5" descr="A cellphone with a screen&#10;&#10;AI-generated content may be incorrect.">
            <a:extLst>
              <a:ext uri="{FF2B5EF4-FFF2-40B4-BE49-F238E27FC236}">
                <a16:creationId xmlns:a16="http://schemas.microsoft.com/office/drawing/2014/main" id="{89D29EDE-4127-4D3A-A7E0-8E1A273E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681" y="-373319"/>
            <a:ext cx="7605252" cy="760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E7423-87D1-1556-820E-EC445A8BD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650" y="1105801"/>
            <a:ext cx="2979818" cy="4299594"/>
          </a:xfrm>
          <a:prstGeom prst="rect">
            <a:avLst/>
          </a:prstGeom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77D5D2D0-D00A-EC76-58AB-F4EDE0CFC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D307F-5099-3192-D88F-C169983CD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BD11-A0F1-10E3-4F4B-35327417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Instagram Ad 2</a:t>
            </a:r>
          </a:p>
        </p:txBody>
      </p:sp>
      <p:pic>
        <p:nvPicPr>
          <p:cNvPr id="5" name="Picture 4" descr="A cellphone with a screen&#10;&#10;AI-generated content may be incorrect.">
            <a:extLst>
              <a:ext uri="{FF2B5EF4-FFF2-40B4-BE49-F238E27FC236}">
                <a16:creationId xmlns:a16="http://schemas.microsoft.com/office/drawing/2014/main" id="{6C401321-09F5-48DD-E10A-75164E7E1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21" y="-330121"/>
            <a:ext cx="7513561" cy="751356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93431B-C462-6CE6-1E5D-CE667D4FA4CB}"/>
              </a:ext>
            </a:extLst>
          </p:cNvPr>
          <p:cNvSpPr txBox="1">
            <a:spLocks/>
          </p:cNvSpPr>
          <p:nvPr/>
        </p:nvSpPr>
        <p:spPr>
          <a:xfrm>
            <a:off x="828765" y="1669039"/>
            <a:ext cx="6402541" cy="4684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b="1">
                <a:ea typeface="+mn-lt"/>
                <a:cs typeface="+mn-lt"/>
              </a:rPr>
              <a:t>Caption:</a:t>
            </a: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Everyday Energy for the sideline crew ⚽️🥣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 </a:t>
            </a: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Packed by mom, powered by Toga Nola.</a:t>
            </a:r>
          </a:p>
          <a:p>
            <a:pPr>
              <a:buNone/>
            </a:pPr>
            <a:endParaRPr lang="en-US" sz="2400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Click the link in bio to purchase</a:t>
            </a:r>
            <a:br>
              <a:rPr lang="en-US" sz="2400">
                <a:ea typeface="+mn-lt"/>
                <a:cs typeface="+mn-lt"/>
              </a:rPr>
            </a:br>
            <a:endParaRPr lang="en-US" sz="2400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#TogaNola #SoccerSnacks #EverydayEnergy</a:t>
            </a:r>
            <a:endParaRPr lang="en-US">
              <a:ea typeface="+mn-lt"/>
              <a:cs typeface="+mn-lt"/>
            </a:endParaRP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#SaratogaSprings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C6C2E-0FC4-4B76-49AB-5CEFE01DA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744" y="1184217"/>
            <a:ext cx="2977134" cy="4455276"/>
          </a:xfrm>
          <a:prstGeom prst="rect">
            <a:avLst/>
          </a:prstGeom>
        </p:spPr>
      </p:pic>
      <p:pic>
        <p:nvPicPr>
          <p:cNvPr id="3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A5AB21ED-9984-DADC-4011-40F34B18E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38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DA78D-375A-4035-575A-C21DF0E8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Bite-Sized Granola Bombs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1883A4-B586-ECF1-3C3F-C47BAB101C21}"/>
              </a:ext>
            </a:extLst>
          </p:cNvPr>
          <p:cNvSpPr txBox="1"/>
          <p:nvPr/>
        </p:nvSpPr>
        <p:spPr>
          <a:xfrm>
            <a:off x="5297760" y="4636008"/>
            <a:ext cx="6251111" cy="15727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/>
              <a:t>In mini snack packs, to make snacking on the go even easier</a:t>
            </a:r>
          </a:p>
        </p:txBody>
      </p:sp>
      <p:pic>
        <p:nvPicPr>
          <p:cNvPr id="4" name="Content Placeholder 3" descr="A bag of granola bombs&#10;&#10;Description automatically generated">
            <a:extLst>
              <a:ext uri="{FF2B5EF4-FFF2-40B4-BE49-F238E27FC236}">
                <a16:creationId xmlns:a16="http://schemas.microsoft.com/office/drawing/2014/main" id="{0703D26D-FFA3-9905-84E7-304677726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16CDEB93-2A98-F3E8-E50C-1E15C272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31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95AE-1AE7-882F-CCA9-16A7E9F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Instagram Ad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0C47-3F65-9940-E125-DA950E2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983751"/>
            <a:ext cx="6675163" cy="43332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Caption: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New drop 🚨</a:t>
            </a:r>
            <a:br>
              <a:rPr lang="en-US" sz="2400">
                <a:ea typeface="+mn-lt"/>
                <a:cs typeface="+mn-lt"/>
              </a:rPr>
            </a:b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Meet our </a:t>
            </a:r>
            <a:r>
              <a:rPr lang="en-US" sz="2400" b="1" dirty="0">
                <a:ea typeface="+mn-lt"/>
                <a:cs typeface="+mn-lt"/>
              </a:rPr>
              <a:t>Bite-Sized Granola Bombs</a:t>
            </a:r>
            <a:r>
              <a:rPr lang="en-US" sz="2400" dirty="0">
                <a:ea typeface="+mn-lt"/>
                <a:cs typeface="+mn-lt"/>
              </a:rPr>
              <a:t> — dark chocolate &amp; quinoa on the outside, sunflower seed butter on the inside 💥</a:t>
            </a:r>
          </a:p>
          <a:p>
            <a:pPr marL="0" indent="0">
              <a:buNone/>
            </a:pPr>
            <a:br>
              <a:rPr lang="en-US" sz="240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 Perfect for lunchboxes, gym bags, desk drawers, mom purses, all of it.</a:t>
            </a:r>
            <a:br>
              <a:rPr lang="en-US" sz="240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This is your </a:t>
            </a:r>
            <a:r>
              <a:rPr lang="en-US" sz="2400" b="1" dirty="0">
                <a:ea typeface="+mn-lt"/>
                <a:cs typeface="+mn-lt"/>
              </a:rPr>
              <a:t>everyday energy</a:t>
            </a:r>
            <a:r>
              <a:rPr lang="en-US" sz="2400" dirty="0">
                <a:ea typeface="+mn-lt"/>
                <a:cs typeface="+mn-lt"/>
              </a:rPr>
              <a:t> in mini form.</a:t>
            </a:r>
            <a:endParaRPr lang="en-US" sz="2400" dirty="0"/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Click the link in bio to purchase.</a:t>
            </a:r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pic>
        <p:nvPicPr>
          <p:cNvPr id="7" name="Picture 6" descr="A cellphone with a screen&#10;&#10;AI-generated content may be incorrect.">
            <a:extLst>
              <a:ext uri="{FF2B5EF4-FFF2-40B4-BE49-F238E27FC236}">
                <a16:creationId xmlns:a16="http://schemas.microsoft.com/office/drawing/2014/main" id="{6333A852-812C-AA84-F294-4ECBC773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37" y="-324025"/>
            <a:ext cx="7513561" cy="7513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303A2-4ABD-A32F-9C84-7477A882F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8311"/>
          <a:stretch>
            <a:fillRect/>
          </a:stretch>
        </p:blipFill>
        <p:spPr>
          <a:xfrm>
            <a:off x="7718985" y="1211452"/>
            <a:ext cx="2902532" cy="3984003"/>
          </a:xfrm>
          <a:prstGeom prst="rect">
            <a:avLst/>
          </a:prstGeom>
          <a:effectLst/>
        </p:spPr>
      </p:pic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821EF64C-37EE-BD71-1CB1-6A206D9D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2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shot of a food recipe&#10;&#10;Description automatically generated">
            <a:extLst>
              <a:ext uri="{FF2B5EF4-FFF2-40B4-BE49-F238E27FC236}">
                <a16:creationId xmlns:a16="http://schemas.microsoft.com/office/drawing/2014/main" id="{6BE97945-69C5-CAD9-59C9-434BB4F48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318" y="738415"/>
            <a:ext cx="8165180" cy="512365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382A64-68BB-9C8F-05B3-979C0EC292AE}"/>
              </a:ext>
            </a:extLst>
          </p:cNvPr>
          <p:cNvSpPr/>
          <p:nvPr/>
        </p:nvSpPr>
        <p:spPr>
          <a:xfrm>
            <a:off x="154982" y="2516851"/>
            <a:ext cx="3237854" cy="254362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kern="1200">
                <a:latin typeface="+mj-lt"/>
                <a:ea typeface="+mj-ea"/>
                <a:cs typeface="+mj-cs"/>
              </a:rPr>
              <a:t>Quick on the go snack recipes featured on the website- quick fuel recipes</a:t>
            </a:r>
          </a:p>
        </p:txBody>
      </p:sp>
      <p:pic>
        <p:nvPicPr>
          <p:cNvPr id="2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F1D73A97-D14D-093C-F297-808B8B55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0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BEEA2-B94B-2C8F-9CD1-7BF31504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C7C71C-3E0D-D3CC-B6BE-220111109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8C34F1-AC7C-C30F-D843-F840B3C5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22A7098-1D1F-27AA-36F5-8B2ED1E0F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F1AFF0-7289-DD99-82AB-D5B3C3EEE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A4EF58-5ED9-0362-D3EB-80C115E9A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FF3217-B54A-8FE3-136A-AC81302EB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1C2B1D2-A7C9-1CC6-9F6F-A9CE83D87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3F4D21-D6D5-2CBF-9661-B667EA83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4BA0DB-4CE3-5C1E-1DF9-31AE18AEF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8229119-05FD-CF67-6A8D-FC6D3CD83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65F95B9-DE13-FD40-F7F0-497BA04CF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CF9D64-6324-0341-6529-9B2752A2B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46" y="2949863"/>
            <a:ext cx="4939439" cy="958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1A9806-18F3-0B2A-F374-F5C55CD60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BFF98-41B5-A442-FDA1-B75039DDA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47671F-566E-D775-7A3B-5555BBA6F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A974801-D005-D520-A539-D12EDD62D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7E2901A-D49C-57FE-B1B0-90B64D2B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2D83E9-1B53-EABF-D9A2-E1C754A3A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7B458F3-CF22-B1E9-501F-DAFF74C8C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FF5B63A-317C-0EED-0B87-BDCB55575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A9D0CE-9CCD-2575-343C-C4DB04309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2AE9352-E645-0D9B-B2F6-B48BF086E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0338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6B3D-CED8-7213-0A49-ABB7B1E3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669-F274-48F2-D5D1-C28238832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The Challenge: </a:t>
            </a:r>
            <a:r>
              <a:rPr lang="en-US">
                <a:solidFill>
                  <a:schemeClr val="tx2"/>
                </a:solidFill>
              </a:rPr>
              <a:t>Today’s granola market is crowded with national brands that feel impersonal and overly processed. </a:t>
            </a:r>
            <a:endParaRPr lang="en-US" b="1">
              <a:solidFill>
                <a:schemeClr val="tx2"/>
              </a:solidFill>
            </a:endParaRPr>
          </a:p>
          <a:p>
            <a:r>
              <a:rPr lang="en-US" b="1"/>
              <a:t>The Competition: </a:t>
            </a:r>
            <a:r>
              <a:rPr lang="en-US"/>
              <a:t>Purely Elizabeth, Dansville Granola, and Bear Naked</a:t>
            </a:r>
          </a:p>
          <a:p>
            <a:r>
              <a:rPr lang="en-US" b="1"/>
              <a:t>Positioning #1: </a:t>
            </a:r>
            <a:r>
              <a:rPr lang="en-US"/>
              <a:t>Community Driven, "The Caregiver", promoting taking care of, and being a part of the community as the main value for the company</a:t>
            </a:r>
          </a:p>
          <a:p>
            <a:r>
              <a:rPr lang="en-US" b="1"/>
              <a:t>Positioning #2: </a:t>
            </a:r>
            <a:r>
              <a:rPr lang="en-US"/>
              <a:t>Fuels an Active Lifestyle, "the Hero", promoting the easy-to-grab and take-on-the-go aspect for busy individuals looking for clean energy</a:t>
            </a:r>
          </a:p>
        </p:txBody>
      </p:sp>
      <p:pic>
        <p:nvPicPr>
          <p:cNvPr id="4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46086226-5FDA-AB02-B98F-071AFD58F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10358"/>
            <a:ext cx="838200" cy="8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Granola Market Projected Global Industry Values For 2025 2035">
            <a:extLst>
              <a:ext uri="{FF2B5EF4-FFF2-40B4-BE49-F238E27FC236}">
                <a16:creationId xmlns:a16="http://schemas.microsoft.com/office/drawing/2014/main" id="{F09E85D2-652F-7973-822B-59CE2437D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7096" r="4364" b="9381"/>
          <a:stretch/>
        </p:blipFill>
        <p:spPr bwMode="auto">
          <a:xfrm>
            <a:off x="1064093" y="591078"/>
            <a:ext cx="10063814" cy="567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B915A5-C0A0-35FB-4C24-E12F054954A2}"/>
              </a:ext>
            </a:extLst>
          </p:cNvPr>
          <p:cNvSpPr txBox="1"/>
          <p:nvPr/>
        </p:nvSpPr>
        <p:spPr>
          <a:xfrm>
            <a:off x="0" y="66425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https://</a:t>
            </a:r>
            <a:r>
              <a:rPr lang="en-US" sz="800" err="1"/>
              <a:t>www.statista.com</a:t>
            </a:r>
            <a:r>
              <a:rPr lang="en-US" sz="800"/>
              <a:t>/topics/1496/snack-foods/#</a:t>
            </a:r>
            <a:r>
              <a:rPr lang="en-US" sz="800" err="1"/>
              <a:t>topicOverview</a:t>
            </a:r>
            <a:endParaRPr lang="en-US" sz="800"/>
          </a:p>
        </p:txBody>
      </p:sp>
      <p:pic>
        <p:nvPicPr>
          <p:cNvPr id="29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B91E1E31-5564-2C6B-13FC-FB405632E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5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CD3885-9B35-45CD-147C-B1E64545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21" y="2719930"/>
            <a:ext cx="6253476" cy="14181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Company Insights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23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10" name="Rectangle 1130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white bags of cereal&#10;&#10;AI-generated content may be incorrect.">
            <a:extLst>
              <a:ext uri="{FF2B5EF4-FFF2-40B4-BE49-F238E27FC236}">
                <a16:creationId xmlns:a16="http://schemas.microsoft.com/office/drawing/2014/main" id="{AEFADD92-5365-5206-B4E5-9E3CD699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37" t="20183" b="22062"/>
          <a:stretch/>
        </p:blipFill>
        <p:spPr>
          <a:xfrm>
            <a:off x="-120126" y="0"/>
            <a:ext cx="10480629" cy="6858000"/>
          </a:xfrm>
          <a:prstGeom prst="rect">
            <a:avLst/>
          </a:prstGeom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66371-1523-D54D-642E-0690E085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351" y="53594"/>
            <a:ext cx="4563218" cy="6495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>
                <a:ea typeface="+mn-lt"/>
                <a:cs typeface="+mn-lt"/>
              </a:rPr>
              <a:t>TOGANOLA 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Founded in 2015 by Katie Rhodes</a:t>
            </a:r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Now owned by </a:t>
            </a:r>
            <a:r>
              <a:rPr lang="en-US" sz="1800" b="1">
                <a:ea typeface="+mn-lt"/>
                <a:cs typeface="+mn-lt"/>
              </a:rPr>
              <a:t>Jessica Schwartzman</a:t>
            </a:r>
            <a:r>
              <a:rPr lang="en-US" sz="1800">
                <a:ea typeface="+mn-lt"/>
                <a:cs typeface="+mn-lt"/>
              </a:rPr>
              <a:t>, who is committed to quality and community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Expanded product line with </a:t>
            </a:r>
            <a:r>
              <a:rPr lang="en-US" sz="1800" b="1">
                <a:ea typeface="+mn-lt"/>
                <a:cs typeface="+mn-lt"/>
              </a:rPr>
              <a:t>new granola bar flavors</a:t>
            </a:r>
            <a:r>
              <a:rPr lang="en-US" sz="1800">
                <a:ea typeface="+mn-lt"/>
                <a:cs typeface="+mn-lt"/>
              </a:rPr>
              <a:t> and </a:t>
            </a:r>
            <a:r>
              <a:rPr lang="en-US" sz="1800" b="1">
                <a:ea typeface="+mn-lt"/>
                <a:cs typeface="+mn-lt"/>
              </a:rPr>
              <a:t>“granola bombs”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Strengthened </a:t>
            </a:r>
            <a:r>
              <a:rPr lang="en-US" sz="1800" b="1">
                <a:ea typeface="+mn-lt"/>
                <a:cs typeface="+mn-lt"/>
              </a:rPr>
              <a:t>local partnerships</a:t>
            </a:r>
            <a:r>
              <a:rPr lang="en-US" sz="1800">
                <a:ea typeface="+mn-lt"/>
                <a:cs typeface="+mn-lt"/>
              </a:rPr>
              <a:t> and </a:t>
            </a:r>
            <a:r>
              <a:rPr lang="en-US" sz="1800" b="1">
                <a:ea typeface="+mn-lt"/>
                <a:cs typeface="+mn-lt"/>
              </a:rPr>
              <a:t>sustainability initiatives</a:t>
            </a:r>
            <a:r>
              <a:rPr lang="en-US" sz="1800">
                <a:ea typeface="+mn-lt"/>
                <a:cs typeface="+mn-lt"/>
              </a:rPr>
              <a:t> in Saratoga Springs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Focuses on </a:t>
            </a:r>
            <a:r>
              <a:rPr lang="en-US" sz="1800" b="1">
                <a:ea typeface="+mn-lt"/>
                <a:cs typeface="+mn-lt"/>
              </a:rPr>
              <a:t>premium ingredients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b="1">
                <a:ea typeface="+mn-lt"/>
                <a:cs typeface="+mn-lt"/>
              </a:rPr>
              <a:t>eco-friendly practices</a:t>
            </a:r>
            <a:r>
              <a:rPr lang="en-US" sz="1800">
                <a:ea typeface="+mn-lt"/>
                <a:cs typeface="+mn-lt"/>
              </a:rPr>
              <a:t>, and </a:t>
            </a:r>
            <a:r>
              <a:rPr lang="en-US" sz="1800" b="1">
                <a:ea typeface="+mn-lt"/>
                <a:cs typeface="+mn-lt"/>
              </a:rPr>
              <a:t>innovative growth</a:t>
            </a:r>
            <a:r>
              <a:rPr lang="en-US" sz="1800">
                <a:ea typeface="+mn-lt"/>
                <a:cs typeface="+mn-lt"/>
              </a:rPr>
              <a:t> in the healthy snack market</a:t>
            </a:r>
            <a:endParaRPr lang="en-US" sz="1800"/>
          </a:p>
          <a:p>
            <a:pPr marL="0" indent="0">
              <a:lnSpc>
                <a:spcPct val="150000"/>
              </a:lnSpc>
              <a:buNone/>
            </a:pPr>
            <a:endParaRPr lang="en-US" sz="1800" b="1"/>
          </a:p>
        </p:txBody>
      </p:sp>
      <p:pic>
        <p:nvPicPr>
          <p:cNvPr id="5" name="Content Placeholder 4" descr="A logo with orange and pink text&#10;&#10;Description automatically generated">
            <a:extLst>
              <a:ext uri="{FF2B5EF4-FFF2-40B4-BE49-F238E27FC236}">
                <a16:creationId xmlns:a16="http://schemas.microsoft.com/office/drawing/2014/main" id="{C3DB7CA4-934B-B819-1092-D981C7B6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09" t="7559" r="4774" b="8176"/>
          <a:stretch/>
        </p:blipFill>
        <p:spPr>
          <a:xfrm>
            <a:off x="11344265" y="6055107"/>
            <a:ext cx="77330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02E3-A934-BD91-ABC7-549C0F7E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TogaNola’s</a:t>
            </a:r>
            <a:r>
              <a:rPr lang="en-US"/>
              <a:t> Values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04ED0B-37C9-96E6-F9FF-5345125FB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4513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717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0A15C3-D0BB-10B1-D92C-13FEFAD5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718" y="2827419"/>
            <a:ext cx="6780258" cy="1203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Cultural Context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671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FD098B"/>
      </a:accent1>
      <a:accent2>
        <a:srgbClr val="FD7810"/>
      </a:accent2>
      <a:accent3>
        <a:srgbClr val="196B24"/>
      </a:accent3>
      <a:accent4>
        <a:srgbClr val="0F9ED5"/>
      </a:accent4>
      <a:accent5>
        <a:srgbClr val="A02B93"/>
      </a:accent5>
      <a:accent6>
        <a:srgbClr val="FD7714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D79F650-5BF6-466E-8BE1-5F0252FD8F4D}">
  <we:reference id="WA200005566" version="3.0.0.3" store="en-us" storeType="omex"/>
  <we:alternateReferences>
    <we:reference id="WA200005566" version="3.0.0.3" store="omex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1690</Words>
  <Application>Microsoft Office PowerPoint</Application>
  <PresentationFormat>Widescreen</PresentationFormat>
  <Paragraphs>199</Paragraphs>
  <Slides>46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TogaNola</vt:lpstr>
      <vt:lpstr>Agenda </vt:lpstr>
      <vt:lpstr>PowerPoint Presentation</vt:lpstr>
      <vt:lpstr>General Snack Market</vt:lpstr>
      <vt:lpstr>PowerPoint Presentation</vt:lpstr>
      <vt:lpstr>Company Insights</vt:lpstr>
      <vt:lpstr>PowerPoint Presentation</vt:lpstr>
      <vt:lpstr>TogaNola’s Values</vt:lpstr>
      <vt:lpstr>Cultural Context</vt:lpstr>
      <vt:lpstr>CULTURAL History</vt:lpstr>
      <vt:lpstr> Current Trends</vt:lpstr>
      <vt:lpstr>Target Audience</vt:lpstr>
      <vt:lpstr>Demographic</vt:lpstr>
      <vt:lpstr>Psychographic</vt:lpstr>
      <vt:lpstr>Competitive Analysis</vt:lpstr>
      <vt:lpstr>TogaNolas competitors </vt:lpstr>
      <vt:lpstr>Purely Elizabeth</vt:lpstr>
      <vt:lpstr>Purely Elizabeth Marketing content</vt:lpstr>
      <vt:lpstr>Dansville Granola</vt:lpstr>
      <vt:lpstr>Dansville Granola marketing content</vt:lpstr>
      <vt:lpstr>Bear Naked</vt:lpstr>
      <vt:lpstr>Bear Naked Marketing Content </vt:lpstr>
      <vt:lpstr>TogaNola’s Key Differentiators </vt:lpstr>
      <vt:lpstr>The Challenge</vt:lpstr>
      <vt:lpstr>PowerPoint Presentation</vt:lpstr>
      <vt:lpstr>Positioning #1 Community Driven</vt:lpstr>
      <vt:lpstr>Primary Research findings</vt:lpstr>
      <vt:lpstr>Key Message</vt:lpstr>
      <vt:lpstr>How TogaNola Differentiates from Competitors </vt:lpstr>
      <vt:lpstr>Why This Will Work</vt:lpstr>
      <vt:lpstr>Tagline</vt:lpstr>
      <vt:lpstr>Creative</vt:lpstr>
      <vt:lpstr>Eat Good, Do Good</vt:lpstr>
      <vt:lpstr>Creative</vt:lpstr>
      <vt:lpstr>Positioning #2 Active Lifestyle</vt:lpstr>
      <vt:lpstr>Key Message</vt:lpstr>
      <vt:lpstr>How This Positioning Differentiates from Competitors </vt:lpstr>
      <vt:lpstr>Why This Will Work</vt:lpstr>
      <vt:lpstr>Tagline</vt:lpstr>
      <vt:lpstr>Instagram Ad 1</vt:lpstr>
      <vt:lpstr>Instagram Ad 2</vt:lpstr>
      <vt:lpstr>Bite-Sized Granola Bombs</vt:lpstr>
      <vt:lpstr>Instagram Ad 3</vt:lpstr>
      <vt:lpstr>PowerPoint Presentation</vt:lpstr>
      <vt:lpstr>Conclusion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Gigi Gray-Smith</dc:creator>
  <cp:lastModifiedBy>Gigi Gray-Smith</cp:lastModifiedBy>
  <cp:revision>96</cp:revision>
  <dcterms:created xsi:type="dcterms:W3CDTF">2025-10-21T23:42:44Z</dcterms:created>
  <dcterms:modified xsi:type="dcterms:W3CDTF">2025-11-04T17:12:06Z</dcterms:modified>
</cp:coreProperties>
</file>